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275" r:id="rId5"/>
    <p:sldId id="274" r:id="rId6"/>
    <p:sldId id="266" r:id="rId7"/>
    <p:sldId id="261" r:id="rId8"/>
    <p:sldId id="273" r:id="rId9"/>
    <p:sldId id="276" r:id="rId10"/>
    <p:sldId id="267" r:id="rId11"/>
    <p:sldId id="258" r:id="rId12"/>
    <p:sldId id="269" r:id="rId13"/>
    <p:sldId id="271" r:id="rId14"/>
    <p:sldId id="286" r:id="rId15"/>
    <p:sldId id="272" r:id="rId16"/>
    <p:sldId id="259" r:id="rId17"/>
    <p:sldId id="284" r:id="rId18"/>
    <p:sldId id="287" r:id="rId19"/>
    <p:sldId id="285" r:id="rId20"/>
    <p:sldId id="28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4/3/2023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5749E8-EFCD-FA21-A6C0-2C4FA3F0BB1A}"/>
              </a:ext>
            </a:extLst>
          </p:cNvPr>
          <p:cNvSpPr>
            <a:spLocks noGrp="1"/>
          </p:cNvSpPr>
          <p:nvPr>
            <p:ph type="ctrTitle"/>
          </p:nvPr>
        </p:nvSpPr>
        <p:spPr/>
        <p:txBody>
          <a:bodyPr/>
          <a:lstStyle/>
          <a:p>
            <a:pPr algn="ctr"/>
            <a:r>
              <a:rPr lang="fr-FR" dirty="0"/>
              <a:t>Etude de marché</a:t>
            </a:r>
            <a:br>
              <a:rPr lang="fr-FR" dirty="0"/>
            </a:br>
            <a:endParaRPr lang="fr-FR" dirty="0"/>
          </a:p>
        </p:txBody>
      </p:sp>
      <p:sp>
        <p:nvSpPr>
          <p:cNvPr id="3" name="Sous-titre 2">
            <a:extLst>
              <a:ext uri="{FF2B5EF4-FFF2-40B4-BE49-F238E27FC236}">
                <a16:creationId xmlns:a16="http://schemas.microsoft.com/office/drawing/2014/main" id="{332E86F5-C9D0-4438-C0DB-19116DCC450C}"/>
              </a:ext>
            </a:extLst>
          </p:cNvPr>
          <p:cNvSpPr>
            <a:spLocks noGrp="1"/>
          </p:cNvSpPr>
          <p:nvPr>
            <p:ph type="subTitle" idx="1"/>
          </p:nvPr>
        </p:nvSpPr>
        <p:spPr/>
        <p:txBody>
          <a:bodyPr>
            <a:normAutofit/>
          </a:bodyPr>
          <a:lstStyle/>
          <a:p>
            <a:pPr algn="ctr"/>
            <a:r>
              <a:rPr lang="fr-FR" sz="2400" dirty="0"/>
              <a:t>Développement à l’international</a:t>
            </a:r>
          </a:p>
        </p:txBody>
      </p:sp>
      <p:pic>
        <p:nvPicPr>
          <p:cNvPr id="4" name="Image 3">
            <a:extLst>
              <a:ext uri="{FF2B5EF4-FFF2-40B4-BE49-F238E27FC236}">
                <a16:creationId xmlns:a16="http://schemas.microsoft.com/office/drawing/2014/main" id="{8F9149C1-4751-7CFF-F8F9-E45A2535D16D}"/>
              </a:ext>
            </a:extLst>
          </p:cNvPr>
          <p:cNvPicPr>
            <a:picLocks noChangeAspect="1"/>
          </p:cNvPicPr>
          <p:nvPr/>
        </p:nvPicPr>
        <p:blipFill>
          <a:blip r:embed="rId2"/>
          <a:stretch>
            <a:fillRect/>
          </a:stretch>
        </p:blipFill>
        <p:spPr>
          <a:xfrm>
            <a:off x="2917997" y="48880"/>
            <a:ext cx="4020685" cy="1645105"/>
          </a:xfrm>
          <a:prstGeom prst="rect">
            <a:avLst/>
          </a:prstGeom>
        </p:spPr>
      </p:pic>
    </p:spTree>
    <p:extLst>
      <p:ext uri="{BB962C8B-B14F-4D97-AF65-F5344CB8AC3E}">
        <p14:creationId xmlns:p14="http://schemas.microsoft.com/office/powerpoint/2010/main" val="309527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C97AC94A-B28B-A9FB-4036-C5102DBE52C3}"/>
              </a:ext>
            </a:extLst>
          </p:cNvPr>
          <p:cNvSpPr txBox="1">
            <a:spLocks noGrp="1"/>
          </p:cNvSpPr>
          <p:nvPr>
            <p:ph idx="1"/>
          </p:nvPr>
        </p:nvSpPr>
        <p:spPr>
          <a:xfrm>
            <a:off x="315119" y="4180344"/>
            <a:ext cx="11561762" cy="2677656"/>
          </a:xfrm>
          <a:prstGeom prst="rect">
            <a:avLst/>
          </a:prstGeom>
          <a:noFill/>
        </p:spPr>
        <p:txBody>
          <a:bodyPr wrap="square">
            <a:spAutoFit/>
          </a:bodyPr>
          <a:lstStyle/>
          <a:p>
            <a:pPr marL="0" indent="0" algn="just">
              <a:spcBef>
                <a:spcPts val="0"/>
              </a:spcBef>
              <a:buNone/>
            </a:pPr>
            <a:r>
              <a:rPr lang="fr-FR" sz="1200" u="sng" dirty="0"/>
              <a:t>Les variables les plus corrélées à PC1 sont :</a:t>
            </a:r>
          </a:p>
          <a:p>
            <a:pPr algn="just">
              <a:spcBef>
                <a:spcPts val="0"/>
              </a:spcBef>
            </a:pPr>
            <a:r>
              <a:rPr lang="fr-FR" sz="1200" dirty="0"/>
              <a:t>    Exportations</a:t>
            </a:r>
          </a:p>
          <a:p>
            <a:pPr algn="just">
              <a:spcBef>
                <a:spcPts val="0"/>
              </a:spcBef>
            </a:pPr>
            <a:r>
              <a:rPr lang="fr-FR" sz="1200" dirty="0"/>
              <a:t>    Consommation</a:t>
            </a:r>
          </a:p>
          <a:p>
            <a:pPr algn="just">
              <a:spcBef>
                <a:spcPts val="0"/>
              </a:spcBef>
            </a:pPr>
            <a:r>
              <a:rPr lang="fr-FR" sz="1200" dirty="0"/>
              <a:t>    Production</a:t>
            </a:r>
          </a:p>
          <a:p>
            <a:pPr marL="0" indent="0" algn="just">
              <a:spcBef>
                <a:spcPts val="0"/>
              </a:spcBef>
              <a:buNone/>
            </a:pPr>
            <a:r>
              <a:rPr lang="fr-FR" sz="1200" i="1" dirty="0"/>
              <a:t>Elles sont corrélées positivement à PC1.</a:t>
            </a:r>
          </a:p>
          <a:p>
            <a:pPr marL="0" indent="0" algn="just">
              <a:spcBef>
                <a:spcPts val="0"/>
              </a:spcBef>
              <a:buNone/>
            </a:pPr>
            <a:r>
              <a:rPr lang="fr-FR" sz="1200" i="1" dirty="0"/>
              <a:t>Les pays qui ont une population élevée consomment, produisent et exportent beaucoup de poulets.</a:t>
            </a:r>
          </a:p>
          <a:p>
            <a:pPr marL="0" indent="0" algn="just">
              <a:spcBef>
                <a:spcPts val="0"/>
              </a:spcBef>
              <a:buNone/>
            </a:pPr>
            <a:r>
              <a:rPr lang="fr-FR" sz="1200" u="sng" dirty="0"/>
              <a:t>Les variables les plus corrélées à PC2 sont :</a:t>
            </a:r>
          </a:p>
          <a:p>
            <a:pPr algn="just">
              <a:spcBef>
                <a:spcPts val="0"/>
              </a:spcBef>
            </a:pPr>
            <a:r>
              <a:rPr lang="fr-FR" sz="1200" dirty="0"/>
              <a:t>    Disponibilité alimentaire</a:t>
            </a:r>
          </a:p>
          <a:p>
            <a:pPr algn="just">
              <a:spcBef>
                <a:spcPts val="0"/>
              </a:spcBef>
            </a:pPr>
            <a:r>
              <a:rPr lang="fr-FR" sz="1200" dirty="0"/>
              <a:t>    Stabilité politique</a:t>
            </a:r>
          </a:p>
          <a:p>
            <a:pPr algn="just">
              <a:spcBef>
                <a:spcPts val="0"/>
              </a:spcBef>
            </a:pPr>
            <a:r>
              <a:rPr lang="fr-FR" sz="1200" dirty="0"/>
              <a:t>    PIB</a:t>
            </a:r>
          </a:p>
          <a:p>
            <a:pPr algn="just">
              <a:spcBef>
                <a:spcPts val="0"/>
              </a:spcBef>
            </a:pPr>
            <a:r>
              <a:rPr lang="fr-FR" sz="1200" dirty="0"/>
              <a:t>    Evolution de la population</a:t>
            </a:r>
          </a:p>
          <a:p>
            <a:pPr marL="0" indent="0" algn="just">
              <a:spcBef>
                <a:spcPts val="0"/>
              </a:spcBef>
              <a:buNone/>
            </a:pPr>
            <a:r>
              <a:rPr lang="fr-FR" sz="1200" i="1" dirty="0"/>
              <a:t>Elles sont corrélées positivement à PC2, l'évolution de la population est quand à elle corrélée négativement.</a:t>
            </a:r>
          </a:p>
          <a:p>
            <a:pPr marL="0" indent="0" algn="just">
              <a:spcBef>
                <a:spcPts val="0"/>
              </a:spcBef>
              <a:buNone/>
            </a:pPr>
            <a:r>
              <a:rPr lang="fr-FR" sz="1200" i="1" dirty="0"/>
              <a:t>Plus un pays a un PIB par habitant élevé, meilleure est la stabilité politique et la disponibilité alimentaire de poulet, cependant le taux d'évolution de la population est moins important.</a:t>
            </a:r>
          </a:p>
        </p:txBody>
      </p:sp>
      <p:pic>
        <p:nvPicPr>
          <p:cNvPr id="5" name="Image 4">
            <a:extLst>
              <a:ext uri="{FF2B5EF4-FFF2-40B4-BE49-F238E27FC236}">
                <a16:creationId xmlns:a16="http://schemas.microsoft.com/office/drawing/2014/main" id="{34C6DD6C-219F-93D9-7DD3-2F0989FD9659}"/>
              </a:ext>
            </a:extLst>
          </p:cNvPr>
          <p:cNvPicPr>
            <a:picLocks noChangeAspect="1"/>
          </p:cNvPicPr>
          <p:nvPr/>
        </p:nvPicPr>
        <p:blipFill>
          <a:blip r:embed="rId2"/>
          <a:stretch>
            <a:fillRect/>
          </a:stretch>
        </p:blipFill>
        <p:spPr>
          <a:xfrm>
            <a:off x="570948" y="16415"/>
            <a:ext cx="3944454" cy="4163929"/>
          </a:xfrm>
          <a:prstGeom prst="rect">
            <a:avLst/>
          </a:prstGeom>
        </p:spPr>
      </p:pic>
      <p:pic>
        <p:nvPicPr>
          <p:cNvPr id="6" name="Image 5">
            <a:extLst>
              <a:ext uri="{FF2B5EF4-FFF2-40B4-BE49-F238E27FC236}">
                <a16:creationId xmlns:a16="http://schemas.microsoft.com/office/drawing/2014/main" id="{9D492278-9C77-DAF8-EA01-437C66DF7F69}"/>
              </a:ext>
            </a:extLst>
          </p:cNvPr>
          <p:cNvPicPr>
            <a:picLocks noChangeAspect="1"/>
          </p:cNvPicPr>
          <p:nvPr/>
        </p:nvPicPr>
        <p:blipFill>
          <a:blip r:embed="rId3"/>
          <a:stretch>
            <a:fillRect/>
          </a:stretch>
        </p:blipFill>
        <p:spPr>
          <a:xfrm>
            <a:off x="4919297" y="16414"/>
            <a:ext cx="4029805" cy="4163929"/>
          </a:xfrm>
          <a:prstGeom prst="rect">
            <a:avLst/>
          </a:prstGeom>
        </p:spPr>
      </p:pic>
    </p:spTree>
    <p:extLst>
      <p:ext uri="{BB962C8B-B14F-4D97-AF65-F5344CB8AC3E}">
        <p14:creationId xmlns:p14="http://schemas.microsoft.com/office/powerpoint/2010/main" val="4253632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631CB-0E3D-2FA4-828A-D8D5145DF93B}"/>
              </a:ext>
            </a:extLst>
          </p:cNvPr>
          <p:cNvSpPr>
            <a:spLocks noGrp="1"/>
          </p:cNvSpPr>
          <p:nvPr>
            <p:ph type="title"/>
          </p:nvPr>
        </p:nvSpPr>
        <p:spPr>
          <a:xfrm>
            <a:off x="654908" y="185271"/>
            <a:ext cx="8596668" cy="720164"/>
          </a:xfrm>
        </p:spPr>
        <p:txBody>
          <a:bodyPr>
            <a:normAutofit fontScale="90000"/>
          </a:bodyPr>
          <a:lstStyle/>
          <a:p>
            <a:r>
              <a:rPr lang="fr-FR" dirty="0"/>
              <a:t>Classification ascendante hiérarchique (CAH)</a:t>
            </a:r>
          </a:p>
        </p:txBody>
      </p:sp>
      <p:sp>
        <p:nvSpPr>
          <p:cNvPr id="3" name="Espace réservé du contenu 2">
            <a:extLst>
              <a:ext uri="{FF2B5EF4-FFF2-40B4-BE49-F238E27FC236}">
                <a16:creationId xmlns:a16="http://schemas.microsoft.com/office/drawing/2014/main" id="{98823B92-39C7-AF1B-05EF-3A979A422F55}"/>
              </a:ext>
            </a:extLst>
          </p:cNvPr>
          <p:cNvSpPr>
            <a:spLocks noGrp="1"/>
          </p:cNvSpPr>
          <p:nvPr>
            <p:ph idx="1"/>
          </p:nvPr>
        </p:nvSpPr>
        <p:spPr>
          <a:xfrm>
            <a:off x="363056" y="905435"/>
            <a:ext cx="8888520" cy="5767294"/>
          </a:xfrm>
        </p:spPr>
        <p:txBody>
          <a:bodyPr>
            <a:normAutofit fontScale="40000" lnSpcReduction="20000"/>
          </a:bodyPr>
          <a:lstStyle/>
          <a:p>
            <a:pPr marL="0" indent="0" algn="just">
              <a:lnSpc>
                <a:spcPct val="120000"/>
              </a:lnSpc>
              <a:spcBef>
                <a:spcPts val="200"/>
              </a:spcBef>
              <a:buNone/>
            </a:pPr>
            <a:r>
              <a:rPr lang="fr-FR" sz="4400" dirty="0"/>
              <a:t>La </a:t>
            </a:r>
            <a:r>
              <a:rPr lang="fr-FR" sz="4400" b="1" dirty="0"/>
              <a:t>classification ascendante</a:t>
            </a:r>
            <a:r>
              <a:rPr lang="fr-FR" sz="4400" dirty="0"/>
              <a:t>, aussi appelée clustering agglomératif considère tout d'abord que chaque point est un cluster. Il y a donc autant de clusters que de points. Ensuite, on cherche les deux clusters les plus proches, et on les agglomère ou fusionne en un seul cluster. On répète cette étape jusqu'à ce que tous les points soient regroupés en un seul grand cluster.</a:t>
            </a:r>
          </a:p>
          <a:p>
            <a:pPr marL="0" indent="0" algn="just">
              <a:lnSpc>
                <a:spcPct val="120000"/>
              </a:lnSpc>
              <a:spcBef>
                <a:spcPts val="200"/>
              </a:spcBef>
              <a:buNone/>
            </a:pPr>
            <a:endParaRPr lang="fr-FR" sz="4400" dirty="0"/>
          </a:p>
          <a:p>
            <a:pPr marL="0" indent="0" algn="just">
              <a:lnSpc>
                <a:spcPct val="120000"/>
              </a:lnSpc>
              <a:spcBef>
                <a:spcPts val="200"/>
              </a:spcBef>
              <a:buNone/>
            </a:pPr>
            <a:r>
              <a:rPr lang="fr-FR" sz="4400" dirty="0"/>
              <a:t>On obtient donc une arborescence qui a un cluster tout en haut, et qui se divise petit à petit jusqu'à avoir autant de clusters que de points. On appelle cette arborescence un dendrogramme.</a:t>
            </a:r>
          </a:p>
          <a:p>
            <a:pPr marL="0" indent="0" algn="just">
              <a:lnSpc>
                <a:spcPct val="120000"/>
              </a:lnSpc>
              <a:spcBef>
                <a:spcPts val="200"/>
              </a:spcBef>
              <a:buNone/>
            </a:pPr>
            <a:endParaRPr lang="fr-FR" sz="4400" dirty="0"/>
          </a:p>
          <a:p>
            <a:pPr marL="0" indent="0" algn="just">
              <a:lnSpc>
                <a:spcPct val="120000"/>
              </a:lnSpc>
              <a:spcBef>
                <a:spcPts val="200"/>
              </a:spcBef>
              <a:buNone/>
            </a:pPr>
            <a:r>
              <a:rPr lang="fr-FR" sz="4400" dirty="0"/>
              <a:t>Le </a:t>
            </a:r>
            <a:r>
              <a:rPr lang="fr-FR" sz="4400" b="1" dirty="0" err="1"/>
              <a:t>dendrograme</a:t>
            </a:r>
            <a:r>
              <a:rPr lang="fr-FR" sz="4400" dirty="0"/>
              <a:t> c'est tout simplement l'arbre qui regroupe les différents clusters.</a:t>
            </a:r>
          </a:p>
          <a:p>
            <a:pPr marL="0" indent="0" algn="just">
              <a:lnSpc>
                <a:spcPct val="120000"/>
              </a:lnSpc>
              <a:spcBef>
                <a:spcPts val="200"/>
              </a:spcBef>
              <a:buNone/>
            </a:pPr>
            <a:endParaRPr lang="fr-FR" sz="4400" dirty="0"/>
          </a:p>
          <a:p>
            <a:pPr marL="0" indent="0" algn="just">
              <a:lnSpc>
                <a:spcPct val="120000"/>
              </a:lnSpc>
              <a:spcBef>
                <a:spcPts val="200"/>
              </a:spcBef>
              <a:buNone/>
            </a:pPr>
            <a:r>
              <a:rPr lang="fr-FR" sz="4400" dirty="0"/>
              <a:t>La clé ici, c'est la distance entre clusters, sur l'axe des y . Plus elle est grande, plus il y a de clusters.</a:t>
            </a:r>
          </a:p>
          <a:p>
            <a:pPr marL="0" indent="0" algn="just">
              <a:lnSpc>
                <a:spcPct val="120000"/>
              </a:lnSpc>
              <a:spcBef>
                <a:spcPts val="200"/>
              </a:spcBef>
              <a:buNone/>
            </a:pPr>
            <a:endParaRPr lang="fr-FR" sz="4400" dirty="0"/>
          </a:p>
          <a:p>
            <a:pPr marL="0" indent="0" algn="just">
              <a:lnSpc>
                <a:spcPct val="120000"/>
              </a:lnSpc>
              <a:spcBef>
                <a:spcPts val="200"/>
              </a:spcBef>
              <a:buNone/>
            </a:pPr>
            <a:r>
              <a:rPr lang="fr-FR" sz="4400" dirty="0"/>
              <a:t>La méthode de Ward est utilisée ici, à chaque itération, c'est-à-dire à chaque fois que 2 clusters sont regroupés en 1, on cherche à minimiser l'augmentation d'inertie </a:t>
            </a:r>
            <a:r>
              <a:rPr lang="fr-FR" sz="4400" dirty="0" err="1"/>
              <a:t>intraclasse</a:t>
            </a:r>
            <a:r>
              <a:rPr lang="fr-FR" sz="4400" dirty="0"/>
              <a:t> due au regroupement des 2 clusters.</a:t>
            </a:r>
          </a:p>
          <a:p>
            <a:pPr marL="0" indent="0">
              <a:lnSpc>
                <a:spcPct val="120000"/>
              </a:lnSpc>
              <a:spcBef>
                <a:spcPts val="200"/>
              </a:spcBef>
              <a:buNone/>
            </a:pPr>
            <a:endParaRPr lang="fr-FR" sz="4400" dirty="0"/>
          </a:p>
          <a:p>
            <a:pPr marL="0" indent="0">
              <a:buNone/>
            </a:pPr>
            <a:endParaRPr lang="fr-FR" dirty="0"/>
          </a:p>
        </p:txBody>
      </p:sp>
    </p:spTree>
    <p:extLst>
      <p:ext uri="{BB962C8B-B14F-4D97-AF65-F5344CB8AC3E}">
        <p14:creationId xmlns:p14="http://schemas.microsoft.com/office/powerpoint/2010/main" val="2512299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4F95F4-BCEB-7A59-7DF6-2355E655C756}"/>
              </a:ext>
            </a:extLst>
          </p:cNvPr>
          <p:cNvSpPr>
            <a:spLocks noGrp="1"/>
          </p:cNvSpPr>
          <p:nvPr>
            <p:ph type="title"/>
          </p:nvPr>
        </p:nvSpPr>
        <p:spPr>
          <a:xfrm>
            <a:off x="793875" y="172472"/>
            <a:ext cx="8596668" cy="752475"/>
          </a:xfrm>
        </p:spPr>
        <p:txBody>
          <a:bodyPr/>
          <a:lstStyle/>
          <a:p>
            <a:pPr algn="ctr"/>
            <a:r>
              <a:rPr lang="fr-FR" dirty="0" err="1"/>
              <a:t>Dendogramme</a:t>
            </a:r>
            <a:r>
              <a:rPr lang="fr-FR" dirty="0"/>
              <a:t> hiérarchique</a:t>
            </a:r>
          </a:p>
        </p:txBody>
      </p:sp>
      <p:pic>
        <p:nvPicPr>
          <p:cNvPr id="5" name="Espace réservé du contenu 4">
            <a:extLst>
              <a:ext uri="{FF2B5EF4-FFF2-40B4-BE49-F238E27FC236}">
                <a16:creationId xmlns:a16="http://schemas.microsoft.com/office/drawing/2014/main" id="{D30B1323-7A28-714F-9F83-69A8A58309BC}"/>
              </a:ext>
            </a:extLst>
          </p:cNvPr>
          <p:cNvPicPr>
            <a:picLocks noGrp="1" noChangeAspect="1"/>
          </p:cNvPicPr>
          <p:nvPr>
            <p:ph idx="1"/>
          </p:nvPr>
        </p:nvPicPr>
        <p:blipFill rotWithShape="1">
          <a:blip r:embed="rId2"/>
          <a:srcRect l="18056" t="28998" r="9475" b="5480"/>
          <a:stretch/>
        </p:blipFill>
        <p:spPr>
          <a:xfrm>
            <a:off x="355120" y="1131421"/>
            <a:ext cx="9035423" cy="4595158"/>
          </a:xfrm>
        </p:spPr>
      </p:pic>
      <p:sp>
        <p:nvSpPr>
          <p:cNvPr id="6" name="ZoneTexte 5">
            <a:extLst>
              <a:ext uri="{FF2B5EF4-FFF2-40B4-BE49-F238E27FC236}">
                <a16:creationId xmlns:a16="http://schemas.microsoft.com/office/drawing/2014/main" id="{6E566906-6D37-BEA3-55D1-E58C35A353EB}"/>
              </a:ext>
            </a:extLst>
          </p:cNvPr>
          <p:cNvSpPr txBox="1"/>
          <p:nvPr/>
        </p:nvSpPr>
        <p:spPr>
          <a:xfrm>
            <a:off x="555812" y="6089924"/>
            <a:ext cx="5467350" cy="369332"/>
          </a:xfrm>
          <a:prstGeom prst="rect">
            <a:avLst/>
          </a:prstGeom>
          <a:noFill/>
        </p:spPr>
        <p:txBody>
          <a:bodyPr wrap="square" rtlCol="0">
            <a:spAutoFit/>
          </a:bodyPr>
          <a:lstStyle/>
          <a:p>
            <a:r>
              <a:rPr lang="fr-FR" dirty="0"/>
              <a:t>On observe 5 groupes distincts.</a:t>
            </a:r>
          </a:p>
        </p:txBody>
      </p:sp>
    </p:spTree>
    <p:extLst>
      <p:ext uri="{BB962C8B-B14F-4D97-AF65-F5344CB8AC3E}">
        <p14:creationId xmlns:p14="http://schemas.microsoft.com/office/powerpoint/2010/main" val="405755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98411B-4BE6-7368-66A6-227216183AF7}"/>
              </a:ext>
            </a:extLst>
          </p:cNvPr>
          <p:cNvSpPr>
            <a:spLocks noGrp="1"/>
          </p:cNvSpPr>
          <p:nvPr>
            <p:ph type="title"/>
          </p:nvPr>
        </p:nvSpPr>
        <p:spPr>
          <a:xfrm>
            <a:off x="677334" y="134067"/>
            <a:ext cx="8596668" cy="723900"/>
          </a:xfrm>
        </p:spPr>
        <p:txBody>
          <a:bodyPr/>
          <a:lstStyle/>
          <a:p>
            <a:r>
              <a:rPr lang="fr-FR" dirty="0"/>
              <a:t>Comparaison des groupes par </a:t>
            </a:r>
            <a:r>
              <a:rPr lang="fr-FR" dirty="0" err="1"/>
              <a:t>boxplot</a:t>
            </a:r>
            <a:endParaRPr lang="fr-FR" dirty="0"/>
          </a:p>
        </p:txBody>
      </p:sp>
      <p:pic>
        <p:nvPicPr>
          <p:cNvPr id="5" name="Espace réservé du contenu 4">
            <a:extLst>
              <a:ext uri="{FF2B5EF4-FFF2-40B4-BE49-F238E27FC236}">
                <a16:creationId xmlns:a16="http://schemas.microsoft.com/office/drawing/2014/main" id="{AEF8B835-97FC-2C1F-9A8B-011E0E1CD212}"/>
              </a:ext>
            </a:extLst>
          </p:cNvPr>
          <p:cNvPicPr>
            <a:picLocks noGrp="1" noChangeAspect="1"/>
          </p:cNvPicPr>
          <p:nvPr>
            <p:ph idx="1"/>
          </p:nvPr>
        </p:nvPicPr>
        <p:blipFill rotWithShape="1">
          <a:blip r:embed="rId2"/>
          <a:srcRect l="17504" t="35133" r="9751" b="24377"/>
          <a:stretch/>
        </p:blipFill>
        <p:spPr>
          <a:xfrm>
            <a:off x="1409700" y="984050"/>
            <a:ext cx="6056841" cy="1896355"/>
          </a:xfrm>
        </p:spPr>
      </p:pic>
      <p:pic>
        <p:nvPicPr>
          <p:cNvPr id="7" name="Image 6">
            <a:extLst>
              <a:ext uri="{FF2B5EF4-FFF2-40B4-BE49-F238E27FC236}">
                <a16:creationId xmlns:a16="http://schemas.microsoft.com/office/drawing/2014/main" id="{31ACC668-2896-274C-6661-A47EA3CBB800}"/>
              </a:ext>
            </a:extLst>
          </p:cNvPr>
          <p:cNvPicPr>
            <a:picLocks noChangeAspect="1"/>
          </p:cNvPicPr>
          <p:nvPr/>
        </p:nvPicPr>
        <p:blipFill rotWithShape="1">
          <a:blip r:embed="rId3"/>
          <a:srcRect l="18046" t="41806" r="10625" b="17916"/>
          <a:stretch/>
        </p:blipFill>
        <p:spPr>
          <a:xfrm>
            <a:off x="1409700" y="3006489"/>
            <a:ext cx="5981700" cy="1899992"/>
          </a:xfrm>
          <a:prstGeom prst="rect">
            <a:avLst/>
          </a:prstGeom>
        </p:spPr>
      </p:pic>
      <p:pic>
        <p:nvPicPr>
          <p:cNvPr id="9" name="Image 8">
            <a:extLst>
              <a:ext uri="{FF2B5EF4-FFF2-40B4-BE49-F238E27FC236}">
                <a16:creationId xmlns:a16="http://schemas.microsoft.com/office/drawing/2014/main" id="{BCC78341-7CC0-C267-9D0C-2CC024CF546E}"/>
              </a:ext>
            </a:extLst>
          </p:cNvPr>
          <p:cNvPicPr>
            <a:picLocks noChangeAspect="1"/>
          </p:cNvPicPr>
          <p:nvPr/>
        </p:nvPicPr>
        <p:blipFill rotWithShape="1">
          <a:blip r:embed="rId4"/>
          <a:srcRect l="17813" t="38472" r="11676" b="20556"/>
          <a:stretch/>
        </p:blipFill>
        <p:spPr>
          <a:xfrm>
            <a:off x="1409700" y="4902844"/>
            <a:ext cx="5981700" cy="1955156"/>
          </a:xfrm>
          <a:prstGeom prst="rect">
            <a:avLst/>
          </a:prstGeom>
        </p:spPr>
      </p:pic>
    </p:spTree>
    <p:extLst>
      <p:ext uri="{BB962C8B-B14F-4D97-AF65-F5344CB8AC3E}">
        <p14:creationId xmlns:p14="http://schemas.microsoft.com/office/powerpoint/2010/main" val="81170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39B8D2-296C-5469-B8CA-CF1A1EAD77DB}"/>
              </a:ext>
            </a:extLst>
          </p:cNvPr>
          <p:cNvSpPr>
            <a:spLocks noGrp="1"/>
          </p:cNvSpPr>
          <p:nvPr>
            <p:ph idx="1"/>
          </p:nvPr>
        </p:nvSpPr>
        <p:spPr>
          <a:xfrm>
            <a:off x="157380" y="112008"/>
            <a:ext cx="4939553" cy="2671386"/>
          </a:xfrm>
          <a:solidFill>
            <a:srgbClr val="C00000"/>
          </a:solidFill>
          <a:ln>
            <a:solidFill>
              <a:schemeClr val="bg1"/>
            </a:solidFill>
          </a:ln>
        </p:spPr>
        <p:txBody>
          <a:bodyPr>
            <a:noAutofit/>
          </a:bodyPr>
          <a:lstStyle/>
          <a:p>
            <a:pPr marL="0" indent="0" algn="ctr">
              <a:spcBef>
                <a:spcPts val="0"/>
              </a:spcBef>
              <a:buNone/>
            </a:pPr>
            <a:r>
              <a:rPr lang="fr-FR" sz="1200" b="1" u="sng" dirty="0">
                <a:solidFill>
                  <a:schemeClr val="bg1"/>
                </a:solidFill>
              </a:rPr>
              <a:t>Groupe  0 (66 pays)</a:t>
            </a:r>
          </a:p>
          <a:p>
            <a:pPr marL="0" indent="0" algn="just">
              <a:spcBef>
                <a:spcPts val="0"/>
              </a:spcBef>
              <a:buNone/>
            </a:pPr>
            <a:r>
              <a:rPr lang="fr-FR" sz="1200" dirty="0">
                <a:solidFill>
                  <a:schemeClr val="bg1"/>
                </a:solidFill>
              </a:rPr>
              <a:t>Albanie, Antigua-et-Barbuda, Argentine, Australie, Autriche, Bahamas, Barbade, Bolivie (État plurinational de), Bulgarie, Bélarus, Canada, Chili, Chine - RAS de Macao, Chine, Taiwan Province de, Chypre, Costa Rica, Croatie, Cuba, Danemark, Dominique, Espagne, Estonie, Fidji, Finlande, Grenade, Grèce, Guyana, Hongrie, Irlande, Islande, Israël, Italie, Jamaïque, Kazakhstan, Koweït, Lettonie, Lituanie, Luxembourg, Malaisie, Malte, Maurice, Norvège, Nouvelle-Calédonie, Nouvelle-Zélande, Oman, Panama, Polynésie française, Portugal, Roumanie, République de Corée, République dominicaine,    République populaire démocratique de Corée, Saint-Kitts-et-Nevis, Saint-Vincent-et-les Grenadines, Sainte-Lucie, Samoa, Slovaquie, Slovénie, Suisse, Suriname, Suède, Tchéquie, Trinité-et-Tobago, Uruguay, Viet Nam, Émirats arabes unis</a:t>
            </a:r>
          </a:p>
        </p:txBody>
      </p:sp>
      <p:sp>
        <p:nvSpPr>
          <p:cNvPr id="4" name="ZoneTexte 3">
            <a:extLst>
              <a:ext uri="{FF2B5EF4-FFF2-40B4-BE49-F238E27FC236}">
                <a16:creationId xmlns:a16="http://schemas.microsoft.com/office/drawing/2014/main" id="{E7504EA9-FB7B-BB04-5B62-F0F9FE905457}"/>
              </a:ext>
            </a:extLst>
          </p:cNvPr>
          <p:cNvSpPr txBox="1"/>
          <p:nvPr/>
        </p:nvSpPr>
        <p:spPr>
          <a:xfrm>
            <a:off x="914399" y="489370"/>
            <a:ext cx="4939553" cy="1138517"/>
          </a:xfrm>
          <a:prstGeom prst="rect">
            <a:avLst/>
          </a:prstGeom>
          <a:noFill/>
        </p:spPr>
        <p:txBody>
          <a:bodyPr wrap="square" rtlCol="0">
            <a:spAutoFit/>
          </a:bodyPr>
          <a:lstStyle/>
          <a:p>
            <a:endParaRPr lang="fr-FR" dirty="0"/>
          </a:p>
        </p:txBody>
      </p:sp>
      <p:sp>
        <p:nvSpPr>
          <p:cNvPr id="7" name="Rectangle 1">
            <a:extLst>
              <a:ext uri="{FF2B5EF4-FFF2-40B4-BE49-F238E27FC236}">
                <a16:creationId xmlns:a16="http://schemas.microsoft.com/office/drawing/2014/main" id="{C1B5FEE7-26EE-BDAC-BCE4-1CC8CBA2C050}"/>
              </a:ext>
            </a:extLst>
          </p:cNvPr>
          <p:cNvSpPr>
            <a:spLocks noChangeArrowheads="1"/>
          </p:cNvSpPr>
          <p:nvPr/>
        </p:nvSpPr>
        <p:spPr bwMode="auto">
          <a:xfrm>
            <a:off x="0" y="120877"/>
            <a:ext cx="21512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Espace réservé du contenu 2">
            <a:extLst>
              <a:ext uri="{FF2B5EF4-FFF2-40B4-BE49-F238E27FC236}">
                <a16:creationId xmlns:a16="http://schemas.microsoft.com/office/drawing/2014/main" id="{774DE009-63CA-CF80-5A85-D03D779AAB84}"/>
              </a:ext>
            </a:extLst>
          </p:cNvPr>
          <p:cNvSpPr txBox="1">
            <a:spLocks/>
          </p:cNvSpPr>
          <p:nvPr/>
        </p:nvSpPr>
        <p:spPr>
          <a:xfrm>
            <a:off x="157380" y="2859715"/>
            <a:ext cx="1935379" cy="492963"/>
          </a:xfrm>
          <a:prstGeom prst="rect">
            <a:avLst/>
          </a:prstGeom>
          <a:solidFill>
            <a:srgbClr val="C00000"/>
          </a:solidFill>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fr-FR" sz="1200" b="1" u="sng" dirty="0">
                <a:solidFill>
                  <a:schemeClr val="bg1"/>
                </a:solidFill>
              </a:rPr>
              <a:t>Groupe  1 (2 pays)</a:t>
            </a:r>
          </a:p>
          <a:p>
            <a:pPr marL="0" indent="0" algn="just">
              <a:spcBef>
                <a:spcPts val="0"/>
              </a:spcBef>
              <a:buFont typeface="Wingdings 3" charset="2"/>
              <a:buNone/>
            </a:pPr>
            <a:r>
              <a:rPr lang="fr-FR" sz="1200" dirty="0">
                <a:solidFill>
                  <a:schemeClr val="bg1"/>
                </a:solidFill>
              </a:rPr>
              <a:t>Chine continentale, Inde</a:t>
            </a:r>
          </a:p>
        </p:txBody>
      </p:sp>
      <p:sp>
        <p:nvSpPr>
          <p:cNvPr id="12" name="Espace réservé du contenu 2">
            <a:extLst>
              <a:ext uri="{FF2B5EF4-FFF2-40B4-BE49-F238E27FC236}">
                <a16:creationId xmlns:a16="http://schemas.microsoft.com/office/drawing/2014/main" id="{BA2005FC-4B0D-08EC-0A58-8695FF4294D5}"/>
              </a:ext>
            </a:extLst>
          </p:cNvPr>
          <p:cNvSpPr txBox="1">
            <a:spLocks/>
          </p:cNvSpPr>
          <p:nvPr/>
        </p:nvSpPr>
        <p:spPr>
          <a:xfrm>
            <a:off x="157380" y="3429000"/>
            <a:ext cx="4939553" cy="3408386"/>
          </a:xfrm>
          <a:prstGeom prst="rect">
            <a:avLst/>
          </a:prstGeom>
          <a:solidFill>
            <a:srgbClr val="C00000"/>
          </a:solidFill>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fr-FR" sz="1200" b="1" u="sng" dirty="0">
                <a:solidFill>
                  <a:schemeClr val="bg1"/>
                </a:solidFill>
              </a:rPr>
              <a:t>Groupe  2 (92 pays)</a:t>
            </a:r>
          </a:p>
          <a:p>
            <a:pPr marL="0" indent="0" algn="just">
              <a:spcBef>
                <a:spcPts val="0"/>
              </a:spcBef>
              <a:buFont typeface="Wingdings 3" charset="2"/>
              <a:buNone/>
            </a:pPr>
            <a:r>
              <a:rPr lang="fr-FR" sz="1200" dirty="0">
                <a:solidFill>
                  <a:schemeClr val="bg1"/>
                </a:solidFill>
              </a:rPr>
              <a:t>Afghanistan, Algérie, Angola, Arménie, Azerbaïdjan, Bangladesh, Belize, Bosnie-Herzégovine, Botswana, Burkina Faso, Bénin, Cabo Verde, Cambodge, Cameroun, Colombie, Congo, "Côte d'Ivoire", Djibouti, El Salvador, Eswatini, Fédération de Russie, Gabon, Gambie, Ghana, Guatemala, Guinée, Guinée-Bissau, Géorgie, Haïti,</a:t>
            </a:r>
          </a:p>
          <a:p>
            <a:pPr marL="0" indent="0" algn="just">
              <a:spcBef>
                <a:spcPts val="0"/>
              </a:spcBef>
              <a:buFont typeface="Wingdings 3" charset="2"/>
              <a:buNone/>
            </a:pPr>
            <a:r>
              <a:rPr lang="fr-FR" sz="1200" dirty="0">
                <a:solidFill>
                  <a:schemeClr val="bg1"/>
                </a:solidFill>
              </a:rPr>
              <a:t>Honduras, Indonésie, Iran (République islamique d'), Iraq,       Jordanie, Kenya, Kirghizistan, Kiribati, Lesotho, Liban, Libéria, Macédoine du Nord, Madagascar, Malawi, Maldives, Mali, Maroc, Mauritanie, Mongolie, Monténégro, Mozambique, Myanmar, Namibie, Nicaragua, Niger, Nigéria, Népal, Ouganda, Ouzbékistan, Pakistan,       Paraguay, Philippines, Pologne, Pérou, Rwanda, République centrafricaine, République de Moldova, République démocratique populaire lao, République-Unie de Tanzanie, Sao Tomé-et-Principe, Serbie, Sierra Leone, Soudan, Sri Lanka, Sénégal, Tadjikistan,       Tchad, Thaïlande, Timor-Leste, Togo, Tunisie, Turkménistan, Turquie, Ukraine, Vanuatu, Venezuela (République bolivarienne du), Yémen, Zambie, Zimbabwe, Égypte, Équateur, Éthiopie, Îles Salomon</a:t>
            </a:r>
          </a:p>
          <a:p>
            <a:pPr marL="0" indent="0" algn="just">
              <a:spcBef>
                <a:spcPts val="0"/>
              </a:spcBef>
              <a:buFont typeface="Wingdings 3" charset="2"/>
              <a:buNone/>
            </a:pPr>
            <a:endParaRPr lang="fr-FR" sz="1200" dirty="0">
              <a:solidFill>
                <a:schemeClr val="bg1"/>
              </a:solidFill>
            </a:endParaRPr>
          </a:p>
        </p:txBody>
      </p:sp>
      <p:sp>
        <p:nvSpPr>
          <p:cNvPr id="13" name="Espace réservé du contenu 2">
            <a:extLst>
              <a:ext uri="{FF2B5EF4-FFF2-40B4-BE49-F238E27FC236}">
                <a16:creationId xmlns:a16="http://schemas.microsoft.com/office/drawing/2014/main" id="{21426462-543D-ECE1-FE5A-2BB89470F382}"/>
              </a:ext>
            </a:extLst>
          </p:cNvPr>
          <p:cNvSpPr txBox="1">
            <a:spLocks/>
          </p:cNvSpPr>
          <p:nvPr/>
        </p:nvSpPr>
        <p:spPr>
          <a:xfrm>
            <a:off x="5437342" y="120877"/>
            <a:ext cx="2347257" cy="519906"/>
          </a:xfrm>
          <a:prstGeom prst="rect">
            <a:avLst/>
          </a:prstGeom>
          <a:solidFill>
            <a:srgbClr val="C00000"/>
          </a:solidFill>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fr-FR" sz="1200" b="1" u="sng" dirty="0">
                <a:solidFill>
                  <a:schemeClr val="bg1"/>
                </a:solidFill>
              </a:rPr>
              <a:t>Groupe  3 (2 pays)</a:t>
            </a:r>
          </a:p>
          <a:p>
            <a:pPr marL="0" indent="0" algn="just">
              <a:spcBef>
                <a:spcPts val="0"/>
              </a:spcBef>
              <a:buFont typeface="Wingdings 3" charset="2"/>
              <a:buNone/>
            </a:pPr>
            <a:r>
              <a:rPr lang="fr-FR" sz="1200" dirty="0">
                <a:solidFill>
                  <a:schemeClr val="bg1"/>
                </a:solidFill>
              </a:rPr>
              <a:t>Brésil, Etats-Unis d’Amérique</a:t>
            </a:r>
          </a:p>
        </p:txBody>
      </p:sp>
      <p:sp>
        <p:nvSpPr>
          <p:cNvPr id="14" name="Espace réservé du contenu 2">
            <a:extLst>
              <a:ext uri="{FF2B5EF4-FFF2-40B4-BE49-F238E27FC236}">
                <a16:creationId xmlns:a16="http://schemas.microsoft.com/office/drawing/2014/main" id="{DF0DE64E-0B18-EE32-4516-24E46F55BF1C}"/>
              </a:ext>
            </a:extLst>
          </p:cNvPr>
          <p:cNvSpPr txBox="1">
            <a:spLocks/>
          </p:cNvSpPr>
          <p:nvPr/>
        </p:nvSpPr>
        <p:spPr>
          <a:xfrm>
            <a:off x="5437342" y="847630"/>
            <a:ext cx="5015254" cy="905340"/>
          </a:xfrm>
          <a:prstGeom prst="rect">
            <a:avLst/>
          </a:prstGeom>
          <a:solidFill>
            <a:srgbClr val="C00000"/>
          </a:solidFill>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fr-FR" sz="1200" b="1" u="sng" dirty="0">
                <a:solidFill>
                  <a:schemeClr val="bg1"/>
                </a:solidFill>
              </a:rPr>
              <a:t>Groupe  4 (10 pays)</a:t>
            </a:r>
          </a:p>
          <a:p>
            <a:pPr marL="0" indent="0" algn="just">
              <a:spcBef>
                <a:spcPts val="0"/>
              </a:spcBef>
              <a:buFont typeface="Wingdings 3" charset="2"/>
              <a:buNone/>
            </a:pPr>
            <a:r>
              <a:rPr lang="fr-FR" sz="1200" dirty="0">
                <a:solidFill>
                  <a:schemeClr val="bg1"/>
                </a:solidFill>
              </a:rPr>
              <a:t>Afrique du Sud, Allemagne, Arabie saoudite, Belgique, Chine - RAS de Hong-Kong, Japon, Mexique, Pays-Bas, Royaume-Uni de Grande-Bretagne et d'Irlande du Nord</a:t>
            </a:r>
          </a:p>
        </p:txBody>
      </p:sp>
      <p:sp>
        <p:nvSpPr>
          <p:cNvPr id="16" name="ZoneTexte 15">
            <a:extLst>
              <a:ext uri="{FF2B5EF4-FFF2-40B4-BE49-F238E27FC236}">
                <a16:creationId xmlns:a16="http://schemas.microsoft.com/office/drawing/2014/main" id="{E1D8B311-C312-FB89-5009-AF7BD18F17A4}"/>
              </a:ext>
            </a:extLst>
          </p:cNvPr>
          <p:cNvSpPr txBox="1"/>
          <p:nvPr/>
        </p:nvSpPr>
        <p:spPr>
          <a:xfrm>
            <a:off x="5360894" y="2533694"/>
            <a:ext cx="5844988" cy="3231654"/>
          </a:xfrm>
          <a:prstGeom prst="rect">
            <a:avLst/>
          </a:prstGeom>
          <a:noFill/>
          <a:ln>
            <a:solidFill>
              <a:srgbClr val="C00000"/>
            </a:solidFill>
          </a:ln>
        </p:spPr>
        <p:txBody>
          <a:bodyPr wrap="square" rtlCol="0">
            <a:spAutoFit/>
          </a:bodyPr>
          <a:lstStyle/>
          <a:p>
            <a:pPr algn="just"/>
            <a:endParaRPr lang="fr-FR" dirty="0"/>
          </a:p>
          <a:p>
            <a:pPr marL="285750" indent="-285750" algn="just">
              <a:buFont typeface="Wingdings" panose="05000000000000000000" pitchFamily="2" charset="2"/>
              <a:buChar char="Ø"/>
            </a:pPr>
            <a:r>
              <a:rPr lang="fr-FR" sz="1400" dirty="0"/>
              <a:t> Le groupe 0 a une bonne disponibilité alimentaire de poulets, exporte très peu et importe un petit peu mais n'est pas un grand consommateur ni producteur de poulets </a:t>
            </a:r>
            <a:r>
              <a:rPr lang="fr-FR" sz="1400"/>
              <a:t>même si </a:t>
            </a:r>
            <a:r>
              <a:rPr lang="fr-FR" sz="1400" dirty="0"/>
              <a:t>le PIB par habitants est bon et que la stabilité politique est bonne ;</a:t>
            </a:r>
          </a:p>
          <a:p>
            <a:pPr marL="285750" indent="-285750" algn="just">
              <a:buFont typeface="Wingdings" panose="05000000000000000000" pitchFamily="2" charset="2"/>
              <a:buChar char="Ø"/>
            </a:pPr>
            <a:r>
              <a:rPr lang="fr-FR" sz="1400" dirty="0"/>
              <a:t> Les groupes 1 et 2 peuvent être écartés à cause de l'instabilité politique,</a:t>
            </a:r>
          </a:p>
          <a:p>
            <a:pPr marL="285750" indent="-285750" algn="just">
              <a:buFont typeface="Wingdings" panose="05000000000000000000" pitchFamily="2" charset="2"/>
              <a:buChar char="Ø"/>
            </a:pPr>
            <a:r>
              <a:rPr lang="fr-FR" sz="1400" dirty="0"/>
              <a:t> Le groupe 3 retient notre attention, bonne disponibilité alimentaire, bon PIB par habitant et bonne stabilité politique mais une importante production.</a:t>
            </a:r>
          </a:p>
          <a:p>
            <a:pPr marL="285750" indent="-285750" algn="just">
              <a:buFont typeface="Wingdings" panose="05000000000000000000" pitchFamily="2" charset="2"/>
              <a:buChar char="Ø"/>
            </a:pPr>
            <a:r>
              <a:rPr lang="fr-FR" sz="1400" dirty="0"/>
              <a:t>Le groupe 4 retient notre attention, peu d'exportations et beaucoup d'importations, production peu élevée et bon PIB par habitant.</a:t>
            </a:r>
          </a:p>
          <a:p>
            <a:pPr algn="just"/>
            <a:endParaRPr lang="fr-FR" dirty="0"/>
          </a:p>
        </p:txBody>
      </p:sp>
    </p:spTree>
    <p:extLst>
      <p:ext uri="{BB962C8B-B14F-4D97-AF65-F5344CB8AC3E}">
        <p14:creationId xmlns:p14="http://schemas.microsoft.com/office/powerpoint/2010/main" val="4199950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5076E6-6334-5E35-57F3-A4441EEFF69A}"/>
              </a:ext>
            </a:extLst>
          </p:cNvPr>
          <p:cNvSpPr>
            <a:spLocks noGrp="1"/>
          </p:cNvSpPr>
          <p:nvPr>
            <p:ph type="title"/>
          </p:nvPr>
        </p:nvSpPr>
        <p:spPr>
          <a:xfrm>
            <a:off x="677334" y="257175"/>
            <a:ext cx="8596668" cy="742950"/>
          </a:xfrm>
        </p:spPr>
        <p:txBody>
          <a:bodyPr/>
          <a:lstStyle/>
          <a:p>
            <a:pPr algn="ctr"/>
            <a:r>
              <a:rPr lang="fr-FR" dirty="0" err="1"/>
              <a:t>Heatmap</a:t>
            </a:r>
            <a:endParaRPr lang="fr-FR" dirty="0"/>
          </a:p>
        </p:txBody>
      </p:sp>
      <p:pic>
        <p:nvPicPr>
          <p:cNvPr id="5" name="Espace réservé du contenu 4">
            <a:extLst>
              <a:ext uri="{FF2B5EF4-FFF2-40B4-BE49-F238E27FC236}">
                <a16:creationId xmlns:a16="http://schemas.microsoft.com/office/drawing/2014/main" id="{9C933BEF-FF60-4292-66F9-EFF251E33D46}"/>
              </a:ext>
            </a:extLst>
          </p:cNvPr>
          <p:cNvPicPr>
            <a:picLocks noGrp="1" noChangeAspect="1"/>
          </p:cNvPicPr>
          <p:nvPr>
            <p:ph idx="1"/>
          </p:nvPr>
        </p:nvPicPr>
        <p:blipFill rotWithShape="1">
          <a:blip r:embed="rId2"/>
          <a:srcRect l="18194" t="28753" r="9199" b="5481"/>
          <a:stretch/>
        </p:blipFill>
        <p:spPr>
          <a:xfrm>
            <a:off x="604330" y="933450"/>
            <a:ext cx="8917321" cy="4543425"/>
          </a:xfrm>
        </p:spPr>
      </p:pic>
      <p:sp>
        <p:nvSpPr>
          <p:cNvPr id="7" name="ZoneTexte 6">
            <a:extLst>
              <a:ext uri="{FF2B5EF4-FFF2-40B4-BE49-F238E27FC236}">
                <a16:creationId xmlns:a16="http://schemas.microsoft.com/office/drawing/2014/main" id="{0E03C9EA-0C5C-1880-076B-19E3650D0DAA}"/>
              </a:ext>
            </a:extLst>
          </p:cNvPr>
          <p:cNvSpPr txBox="1"/>
          <p:nvPr/>
        </p:nvSpPr>
        <p:spPr>
          <a:xfrm>
            <a:off x="471488" y="5614124"/>
            <a:ext cx="6105524" cy="830997"/>
          </a:xfrm>
          <a:prstGeom prst="rect">
            <a:avLst/>
          </a:prstGeom>
          <a:noFill/>
        </p:spPr>
        <p:txBody>
          <a:bodyPr wrap="square">
            <a:spAutoFit/>
          </a:bodyPr>
          <a:lstStyle/>
          <a:p>
            <a:endParaRPr lang="fr-FR" sz="1200" dirty="0"/>
          </a:p>
          <a:p>
            <a:pPr marL="171450" indent="-171450">
              <a:buFont typeface="Wingdings" panose="05000000000000000000" pitchFamily="2" charset="2"/>
              <a:buChar char="Ø"/>
            </a:pPr>
            <a:r>
              <a:rPr lang="fr-FR" sz="1200" dirty="0"/>
              <a:t>Chiffre positif : corrélation positive, variable représentée positivement </a:t>
            </a:r>
          </a:p>
          <a:p>
            <a:pPr marL="171450" indent="-171450">
              <a:buFont typeface="Wingdings" panose="05000000000000000000" pitchFamily="2" charset="2"/>
              <a:buChar char="Ø"/>
            </a:pPr>
            <a:r>
              <a:rPr lang="fr-FR" sz="1200" dirty="0"/>
              <a:t>Chiffre proche de 0 : aucune corrélation </a:t>
            </a:r>
          </a:p>
          <a:p>
            <a:pPr marL="171450" indent="-171450">
              <a:buFont typeface="Wingdings" panose="05000000000000000000" pitchFamily="2" charset="2"/>
              <a:buChar char="Ø"/>
            </a:pPr>
            <a:r>
              <a:rPr lang="fr-FR" sz="1200" dirty="0"/>
              <a:t>Chiffre négatif : corrélation négative, variable représentée négativement</a:t>
            </a:r>
          </a:p>
        </p:txBody>
      </p:sp>
    </p:spTree>
    <p:extLst>
      <p:ext uri="{BB962C8B-B14F-4D97-AF65-F5344CB8AC3E}">
        <p14:creationId xmlns:p14="http://schemas.microsoft.com/office/powerpoint/2010/main" val="1048594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631CB-0E3D-2FA4-828A-D8D5145DF93B}"/>
              </a:ext>
            </a:extLst>
          </p:cNvPr>
          <p:cNvSpPr>
            <a:spLocks noGrp="1"/>
          </p:cNvSpPr>
          <p:nvPr>
            <p:ph type="title"/>
          </p:nvPr>
        </p:nvSpPr>
        <p:spPr>
          <a:xfrm>
            <a:off x="677334" y="314325"/>
            <a:ext cx="8596668" cy="1320800"/>
          </a:xfrm>
        </p:spPr>
        <p:txBody>
          <a:bodyPr/>
          <a:lstStyle/>
          <a:p>
            <a:r>
              <a:rPr lang="fr-FR" dirty="0"/>
              <a:t>Méthode des k-</a:t>
            </a:r>
            <a:r>
              <a:rPr lang="fr-FR" dirty="0" err="1"/>
              <a:t>means</a:t>
            </a:r>
            <a:endParaRPr lang="fr-FR" dirty="0"/>
          </a:p>
        </p:txBody>
      </p:sp>
      <p:sp>
        <p:nvSpPr>
          <p:cNvPr id="3" name="Espace réservé du contenu 2">
            <a:extLst>
              <a:ext uri="{FF2B5EF4-FFF2-40B4-BE49-F238E27FC236}">
                <a16:creationId xmlns:a16="http://schemas.microsoft.com/office/drawing/2014/main" id="{98823B92-39C7-AF1B-05EF-3A979A422F55}"/>
              </a:ext>
            </a:extLst>
          </p:cNvPr>
          <p:cNvSpPr>
            <a:spLocks noGrp="1"/>
          </p:cNvSpPr>
          <p:nvPr>
            <p:ph idx="1"/>
          </p:nvPr>
        </p:nvSpPr>
        <p:spPr>
          <a:xfrm>
            <a:off x="677334" y="1181894"/>
            <a:ext cx="8596668" cy="1135061"/>
          </a:xfrm>
        </p:spPr>
        <p:txBody>
          <a:bodyPr/>
          <a:lstStyle/>
          <a:p>
            <a:pPr marL="0" indent="0">
              <a:buNone/>
            </a:pPr>
            <a:r>
              <a:rPr lang="fr-FR" dirty="0"/>
              <a:t> C'est l'un des algorithmes de clustering les plus répandus. </a:t>
            </a:r>
          </a:p>
          <a:p>
            <a:pPr marL="0" indent="0">
              <a:buNone/>
            </a:pPr>
            <a:r>
              <a:rPr lang="fr-FR" dirty="0"/>
              <a:t>Il permet d'analyser un jeu de données caractérisées par un ensemble de descripteurs, afin de regrouper les données “similaires” en groupes (ou clusters)</a:t>
            </a:r>
          </a:p>
        </p:txBody>
      </p:sp>
      <p:sp>
        <p:nvSpPr>
          <p:cNvPr id="4" name="Titre 1">
            <a:extLst>
              <a:ext uri="{FF2B5EF4-FFF2-40B4-BE49-F238E27FC236}">
                <a16:creationId xmlns:a16="http://schemas.microsoft.com/office/drawing/2014/main" id="{08EC8381-E75D-6C8E-EB25-D2A03D25B9DF}"/>
              </a:ext>
            </a:extLst>
          </p:cNvPr>
          <p:cNvSpPr txBox="1">
            <a:spLocks/>
          </p:cNvSpPr>
          <p:nvPr/>
        </p:nvSpPr>
        <p:spPr>
          <a:xfrm>
            <a:off x="677334" y="2316955"/>
            <a:ext cx="8596668" cy="47387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1800" dirty="0"/>
              <a:t> Méthode du coude pour déterminer le nombre de clusters</a:t>
            </a:r>
          </a:p>
        </p:txBody>
      </p:sp>
      <p:pic>
        <p:nvPicPr>
          <p:cNvPr id="5" name="Image 4">
            <a:extLst>
              <a:ext uri="{FF2B5EF4-FFF2-40B4-BE49-F238E27FC236}">
                <a16:creationId xmlns:a16="http://schemas.microsoft.com/office/drawing/2014/main" id="{2003BD36-A395-2B8C-AD3D-77B7B605E003}"/>
              </a:ext>
            </a:extLst>
          </p:cNvPr>
          <p:cNvPicPr>
            <a:picLocks noChangeAspect="1"/>
          </p:cNvPicPr>
          <p:nvPr/>
        </p:nvPicPr>
        <p:blipFill>
          <a:blip r:embed="rId2"/>
          <a:stretch>
            <a:fillRect/>
          </a:stretch>
        </p:blipFill>
        <p:spPr>
          <a:xfrm>
            <a:off x="241603" y="2790825"/>
            <a:ext cx="7651143" cy="3651821"/>
          </a:xfrm>
          <a:prstGeom prst="rect">
            <a:avLst/>
          </a:prstGeom>
        </p:spPr>
      </p:pic>
    </p:spTree>
    <p:extLst>
      <p:ext uri="{BB962C8B-B14F-4D97-AF65-F5344CB8AC3E}">
        <p14:creationId xmlns:p14="http://schemas.microsoft.com/office/powerpoint/2010/main" val="2332830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8ACF17-01E2-C2DE-E070-32B8EFCFB2EA}"/>
              </a:ext>
            </a:extLst>
          </p:cNvPr>
          <p:cNvSpPr>
            <a:spLocks noGrp="1"/>
          </p:cNvSpPr>
          <p:nvPr>
            <p:ph type="title"/>
          </p:nvPr>
        </p:nvSpPr>
        <p:spPr>
          <a:xfrm>
            <a:off x="677334" y="63410"/>
            <a:ext cx="8596668" cy="628650"/>
          </a:xfrm>
        </p:spPr>
        <p:txBody>
          <a:bodyPr>
            <a:normAutofit fontScale="90000"/>
          </a:bodyPr>
          <a:lstStyle/>
          <a:p>
            <a:pPr algn="ctr"/>
            <a:r>
              <a:rPr lang="fr-FR" dirty="0"/>
              <a:t>Comparaison des groupes par </a:t>
            </a:r>
            <a:r>
              <a:rPr lang="fr-FR" dirty="0" err="1"/>
              <a:t>boxplot</a:t>
            </a:r>
            <a:endParaRPr lang="fr-FR" dirty="0"/>
          </a:p>
        </p:txBody>
      </p:sp>
      <p:pic>
        <p:nvPicPr>
          <p:cNvPr id="8" name="Image 7">
            <a:extLst>
              <a:ext uri="{FF2B5EF4-FFF2-40B4-BE49-F238E27FC236}">
                <a16:creationId xmlns:a16="http://schemas.microsoft.com/office/drawing/2014/main" id="{5426164D-95EF-FEC8-F1CA-2FA333FB97C2}"/>
              </a:ext>
            </a:extLst>
          </p:cNvPr>
          <p:cNvPicPr>
            <a:picLocks noChangeAspect="1"/>
          </p:cNvPicPr>
          <p:nvPr/>
        </p:nvPicPr>
        <p:blipFill rotWithShape="1">
          <a:blip r:embed="rId2"/>
          <a:srcRect l="18162" t="31505" r="10221" b="28235"/>
          <a:stretch/>
        </p:blipFill>
        <p:spPr>
          <a:xfrm>
            <a:off x="1470557" y="626787"/>
            <a:ext cx="6211082" cy="1964013"/>
          </a:xfrm>
          <a:prstGeom prst="rect">
            <a:avLst/>
          </a:prstGeom>
        </p:spPr>
      </p:pic>
      <p:pic>
        <p:nvPicPr>
          <p:cNvPr id="11" name="Image 10">
            <a:extLst>
              <a:ext uri="{FF2B5EF4-FFF2-40B4-BE49-F238E27FC236}">
                <a16:creationId xmlns:a16="http://schemas.microsoft.com/office/drawing/2014/main" id="{00BC18DC-AC3C-1E44-5E0D-E6E53C8DF064}"/>
              </a:ext>
            </a:extLst>
          </p:cNvPr>
          <p:cNvPicPr>
            <a:picLocks noChangeAspect="1"/>
          </p:cNvPicPr>
          <p:nvPr/>
        </p:nvPicPr>
        <p:blipFill rotWithShape="1">
          <a:blip r:embed="rId3"/>
          <a:srcRect l="17500" t="38170" r="10147" b="20000"/>
          <a:stretch/>
        </p:blipFill>
        <p:spPr>
          <a:xfrm>
            <a:off x="1382792" y="2514962"/>
            <a:ext cx="6494396" cy="2111999"/>
          </a:xfrm>
          <a:prstGeom prst="rect">
            <a:avLst/>
          </a:prstGeom>
        </p:spPr>
      </p:pic>
      <p:pic>
        <p:nvPicPr>
          <p:cNvPr id="13" name="Image 12">
            <a:extLst>
              <a:ext uri="{FF2B5EF4-FFF2-40B4-BE49-F238E27FC236}">
                <a16:creationId xmlns:a16="http://schemas.microsoft.com/office/drawing/2014/main" id="{150D9B7C-A547-89BB-9B9E-C08E04BA4CC2}"/>
              </a:ext>
            </a:extLst>
          </p:cNvPr>
          <p:cNvPicPr>
            <a:picLocks noChangeAspect="1"/>
          </p:cNvPicPr>
          <p:nvPr/>
        </p:nvPicPr>
        <p:blipFill rotWithShape="1">
          <a:blip r:embed="rId4"/>
          <a:srcRect l="17500" t="36079" r="10515" b="22483"/>
          <a:stretch/>
        </p:blipFill>
        <p:spPr>
          <a:xfrm>
            <a:off x="1382792" y="4691705"/>
            <a:ext cx="6494396" cy="2102885"/>
          </a:xfrm>
          <a:prstGeom prst="rect">
            <a:avLst/>
          </a:prstGeom>
        </p:spPr>
      </p:pic>
    </p:spTree>
    <p:extLst>
      <p:ext uri="{BB962C8B-B14F-4D97-AF65-F5344CB8AC3E}">
        <p14:creationId xmlns:p14="http://schemas.microsoft.com/office/powerpoint/2010/main" val="2547702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39B8D2-296C-5469-B8CA-CF1A1EAD77DB}"/>
              </a:ext>
            </a:extLst>
          </p:cNvPr>
          <p:cNvSpPr>
            <a:spLocks noGrp="1"/>
          </p:cNvSpPr>
          <p:nvPr>
            <p:ph idx="1"/>
          </p:nvPr>
        </p:nvSpPr>
        <p:spPr>
          <a:xfrm>
            <a:off x="107560" y="1799381"/>
            <a:ext cx="4939553" cy="2308463"/>
          </a:xfrm>
          <a:solidFill>
            <a:srgbClr val="C00000"/>
          </a:solidFill>
          <a:ln>
            <a:solidFill>
              <a:schemeClr val="bg1"/>
            </a:solidFill>
          </a:ln>
        </p:spPr>
        <p:txBody>
          <a:bodyPr>
            <a:noAutofit/>
          </a:bodyPr>
          <a:lstStyle/>
          <a:p>
            <a:pPr marL="0" indent="0" algn="ctr">
              <a:spcBef>
                <a:spcPts val="0"/>
              </a:spcBef>
              <a:buNone/>
            </a:pPr>
            <a:r>
              <a:rPr lang="fr-FR" sz="1200" b="1" u="sng" dirty="0">
                <a:solidFill>
                  <a:schemeClr val="bg1"/>
                </a:solidFill>
              </a:rPr>
              <a:t>Groupe  2 (60 pays)</a:t>
            </a:r>
          </a:p>
          <a:p>
            <a:pPr marL="0" indent="0" algn="just">
              <a:spcBef>
                <a:spcPts val="0"/>
              </a:spcBef>
              <a:buNone/>
            </a:pPr>
            <a:r>
              <a:rPr lang="fr-FR" sz="1200" dirty="0">
                <a:solidFill>
                  <a:schemeClr val="bg1"/>
                </a:solidFill>
              </a:rPr>
              <a:t>Antigua-et-Barbuda, Argentine, Australie, Autriche, Bahamas, Barbade, Belgique, Bulgarie, Bélarus, Canada, Chili, Chine - RAS de Macao, Chine, Taiwan Province de, Chypre, Costa Rica, Croatie, Cuba, Danemark, Dominique, Espagne, Estonie, Fidji, Finlande, Grenade, Guyana, Hongrie, Irlande, Islande, Israël, Italie, Jamaïque,</a:t>
            </a:r>
          </a:p>
          <a:p>
            <a:pPr marL="0" indent="0" algn="just">
              <a:spcBef>
                <a:spcPts val="0"/>
              </a:spcBef>
              <a:buNone/>
            </a:pPr>
            <a:r>
              <a:rPr lang="fr-FR" sz="1200" dirty="0">
                <a:solidFill>
                  <a:schemeClr val="bg1"/>
                </a:solidFill>
              </a:rPr>
              <a:t>Koweït, Lettonie, Lituanie, Luxembourg, Malaisie, Malte, Maurice, Norvège, Nouvelle-Calédonie, Nouvelle-Zélande, Panama, Pologne, Polynésie française, Portugal, Roumanie, République de Corée,      République dominicaine, Saint-Kitts-et-Nevis, Saint-Vincent-et-les Grenadines, Sainte-Lucie, Samoa, Slovaquie, Slovénie, Suisse, Suriname, Suède, Tchéquie, Trinité-et-Tobago, Uruguay</a:t>
            </a:r>
          </a:p>
        </p:txBody>
      </p:sp>
      <p:sp>
        <p:nvSpPr>
          <p:cNvPr id="7" name="Rectangle 1">
            <a:extLst>
              <a:ext uri="{FF2B5EF4-FFF2-40B4-BE49-F238E27FC236}">
                <a16:creationId xmlns:a16="http://schemas.microsoft.com/office/drawing/2014/main" id="{C1B5FEE7-26EE-BDAC-BCE4-1CC8CBA2C050}"/>
              </a:ext>
            </a:extLst>
          </p:cNvPr>
          <p:cNvSpPr>
            <a:spLocks noChangeArrowheads="1"/>
          </p:cNvSpPr>
          <p:nvPr/>
        </p:nvSpPr>
        <p:spPr bwMode="auto">
          <a:xfrm>
            <a:off x="0" y="120877"/>
            <a:ext cx="21512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Espace réservé du contenu 2">
            <a:extLst>
              <a:ext uri="{FF2B5EF4-FFF2-40B4-BE49-F238E27FC236}">
                <a16:creationId xmlns:a16="http://schemas.microsoft.com/office/drawing/2014/main" id="{774DE009-63CA-CF80-5A85-D03D779AAB84}"/>
              </a:ext>
            </a:extLst>
          </p:cNvPr>
          <p:cNvSpPr txBox="1">
            <a:spLocks/>
          </p:cNvSpPr>
          <p:nvPr/>
        </p:nvSpPr>
        <p:spPr>
          <a:xfrm>
            <a:off x="107560" y="1158816"/>
            <a:ext cx="3572188" cy="492963"/>
          </a:xfrm>
          <a:prstGeom prst="rect">
            <a:avLst/>
          </a:prstGeom>
          <a:solidFill>
            <a:srgbClr val="C00000"/>
          </a:solidFill>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fr-FR" sz="1200" b="1" u="sng" dirty="0">
                <a:solidFill>
                  <a:schemeClr val="bg1"/>
                </a:solidFill>
              </a:rPr>
              <a:t>Groupe 1 (3 pays)</a:t>
            </a:r>
          </a:p>
          <a:p>
            <a:pPr marL="0" indent="0" algn="just">
              <a:spcBef>
                <a:spcPts val="0"/>
              </a:spcBef>
              <a:buNone/>
            </a:pPr>
            <a:r>
              <a:rPr lang="fr-FR" sz="1200" dirty="0">
                <a:solidFill>
                  <a:schemeClr val="bg1"/>
                </a:solidFill>
              </a:rPr>
              <a:t>Brésil, États-Unis d'Amérique, Chine continentale</a:t>
            </a:r>
          </a:p>
          <a:p>
            <a:pPr marL="0" indent="0" algn="just">
              <a:spcBef>
                <a:spcPts val="0"/>
              </a:spcBef>
              <a:buFont typeface="Wingdings 3" charset="2"/>
              <a:buNone/>
            </a:pPr>
            <a:endParaRPr lang="fr-FR" sz="1200" dirty="0">
              <a:solidFill>
                <a:schemeClr val="bg1"/>
              </a:solidFill>
            </a:endParaRPr>
          </a:p>
        </p:txBody>
      </p:sp>
      <p:sp>
        <p:nvSpPr>
          <p:cNvPr id="12" name="Espace réservé du contenu 2">
            <a:extLst>
              <a:ext uri="{FF2B5EF4-FFF2-40B4-BE49-F238E27FC236}">
                <a16:creationId xmlns:a16="http://schemas.microsoft.com/office/drawing/2014/main" id="{BA2005FC-4B0D-08EC-0A58-8695FF4294D5}"/>
              </a:ext>
            </a:extLst>
          </p:cNvPr>
          <p:cNvSpPr txBox="1">
            <a:spLocks/>
          </p:cNvSpPr>
          <p:nvPr/>
        </p:nvSpPr>
        <p:spPr>
          <a:xfrm>
            <a:off x="107560" y="4274392"/>
            <a:ext cx="4939553" cy="2462731"/>
          </a:xfrm>
          <a:prstGeom prst="rect">
            <a:avLst/>
          </a:prstGeom>
          <a:solidFill>
            <a:srgbClr val="C00000"/>
          </a:solidFill>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fr-FR" sz="1200" b="1" u="sng" dirty="0">
                <a:solidFill>
                  <a:schemeClr val="bg1"/>
                </a:solidFill>
              </a:rPr>
              <a:t>Groupe  3 (57 pays)</a:t>
            </a:r>
          </a:p>
          <a:p>
            <a:pPr marL="0" indent="0" algn="just">
              <a:spcBef>
                <a:spcPts val="0"/>
              </a:spcBef>
              <a:buFont typeface="Wingdings 3" charset="2"/>
              <a:buNone/>
            </a:pPr>
            <a:r>
              <a:rPr lang="fr-FR" sz="1200" dirty="0">
                <a:solidFill>
                  <a:schemeClr val="bg1"/>
                </a:solidFill>
              </a:rPr>
              <a:t>Albanie, Algérie, Arménie, Azerbaïdjan, Bangladesh, Belize, Bolivie (État plurinational de), Bosnie-Herzégovine, Botswana, Cabo Verde, Cambodge, Colombie, Djibouti, El Salvador, Eswatini, Fédération de Russie, Grèce, Guatemala, Géorgie, Haïti, Honduras, Inde, Indonésie,</a:t>
            </a:r>
          </a:p>
          <a:p>
            <a:pPr marL="0" indent="0" algn="just">
              <a:spcBef>
                <a:spcPts val="0"/>
              </a:spcBef>
              <a:buFont typeface="Wingdings 3" charset="2"/>
              <a:buNone/>
            </a:pPr>
            <a:r>
              <a:rPr lang="fr-FR" sz="1200" dirty="0">
                <a:solidFill>
                  <a:schemeClr val="bg1"/>
                </a:solidFill>
              </a:rPr>
              <a:t>Iran (République islamique d'), Kazakhstan, Kirghizistan, Kiribati, Lesotho, Macédoine du Nord, Maroc, Mongolie, Monténégro, Myanmar, Namibie, Nicaragua, Népal, Ouzbékistan, Paraguay, Philippines, Pérou, République de Moldova, République démocratique populaire lao, République populaire démocratique de Corée, Sao Tomé-et-Principe, Serbie, Sri Lanka, Thaïlande, Timor-Leste, Tunisie, Turkménistan, Turquie, Ukraine, Vanuatu, Venezuela (République bolivarienne du), Viet Nam, Zimbabwe, Équateur</a:t>
            </a:r>
          </a:p>
        </p:txBody>
      </p:sp>
      <p:sp>
        <p:nvSpPr>
          <p:cNvPr id="14" name="Espace réservé du contenu 2">
            <a:extLst>
              <a:ext uri="{FF2B5EF4-FFF2-40B4-BE49-F238E27FC236}">
                <a16:creationId xmlns:a16="http://schemas.microsoft.com/office/drawing/2014/main" id="{DF0DE64E-0B18-EE32-4516-24E46F55BF1C}"/>
              </a:ext>
            </a:extLst>
          </p:cNvPr>
          <p:cNvSpPr txBox="1">
            <a:spLocks/>
          </p:cNvSpPr>
          <p:nvPr/>
        </p:nvSpPr>
        <p:spPr>
          <a:xfrm>
            <a:off x="107560" y="149531"/>
            <a:ext cx="5015254" cy="905340"/>
          </a:xfrm>
          <a:prstGeom prst="rect">
            <a:avLst/>
          </a:prstGeom>
          <a:solidFill>
            <a:srgbClr val="C00000"/>
          </a:solidFill>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fr-FR" sz="1200" b="1" u="sng" dirty="0">
                <a:solidFill>
                  <a:schemeClr val="bg1"/>
                </a:solidFill>
              </a:rPr>
              <a:t>Groupe  0 (9 pays)</a:t>
            </a:r>
          </a:p>
          <a:p>
            <a:pPr marL="0" indent="0" algn="just">
              <a:spcBef>
                <a:spcPts val="0"/>
              </a:spcBef>
              <a:buFont typeface="Wingdings 3" charset="2"/>
              <a:buNone/>
            </a:pPr>
            <a:r>
              <a:rPr lang="fr-FR" sz="1200" dirty="0">
                <a:solidFill>
                  <a:schemeClr val="bg1"/>
                </a:solidFill>
              </a:rPr>
              <a:t>Afrique du Sud, Allemagne, Arabie saoudite, Chine - RAS de Hong-Kong, Japon, Mexique, Pays-Bas, Royaume-Uni de Grande-Bretagne et d'Irlande du Nord, Émirats arabes unis </a:t>
            </a:r>
          </a:p>
          <a:p>
            <a:pPr marL="0" indent="0" algn="just">
              <a:spcBef>
                <a:spcPts val="0"/>
              </a:spcBef>
              <a:buFont typeface="Wingdings 3" charset="2"/>
              <a:buNone/>
            </a:pPr>
            <a:endParaRPr lang="fr-FR" sz="1200" dirty="0">
              <a:solidFill>
                <a:schemeClr val="bg1"/>
              </a:solidFill>
            </a:endParaRPr>
          </a:p>
          <a:p>
            <a:pPr marL="0" indent="0" algn="just">
              <a:spcBef>
                <a:spcPts val="0"/>
              </a:spcBef>
              <a:buFont typeface="Wingdings 3" charset="2"/>
              <a:buNone/>
            </a:pPr>
            <a:endParaRPr lang="fr-FR" sz="1200" dirty="0">
              <a:solidFill>
                <a:schemeClr val="bg1"/>
              </a:solidFill>
            </a:endParaRPr>
          </a:p>
        </p:txBody>
      </p:sp>
      <p:sp>
        <p:nvSpPr>
          <p:cNvPr id="16" name="ZoneTexte 15">
            <a:extLst>
              <a:ext uri="{FF2B5EF4-FFF2-40B4-BE49-F238E27FC236}">
                <a16:creationId xmlns:a16="http://schemas.microsoft.com/office/drawing/2014/main" id="{E1D8B311-C312-FB89-5009-AF7BD18F17A4}"/>
              </a:ext>
            </a:extLst>
          </p:cNvPr>
          <p:cNvSpPr txBox="1"/>
          <p:nvPr/>
        </p:nvSpPr>
        <p:spPr>
          <a:xfrm>
            <a:off x="5437341" y="2013743"/>
            <a:ext cx="5768540" cy="3447098"/>
          </a:xfrm>
          <a:prstGeom prst="rect">
            <a:avLst/>
          </a:prstGeom>
          <a:noFill/>
          <a:ln>
            <a:solidFill>
              <a:srgbClr val="C00000"/>
            </a:solidFill>
          </a:ln>
        </p:spPr>
        <p:txBody>
          <a:bodyPr wrap="square" rtlCol="0">
            <a:spAutoFit/>
          </a:bodyPr>
          <a:lstStyle/>
          <a:p>
            <a:pPr marL="285750" indent="-285750" algn="just">
              <a:buFont typeface="Wingdings" panose="05000000000000000000" pitchFamily="2" charset="2"/>
              <a:buChar char="Ø"/>
            </a:pPr>
            <a:endParaRPr lang="fr-FR" sz="1400" dirty="0"/>
          </a:p>
          <a:p>
            <a:pPr marL="285750" indent="-285750" algn="just">
              <a:buFont typeface="Wingdings" panose="05000000000000000000" pitchFamily="2" charset="2"/>
              <a:buChar char="Ø"/>
            </a:pPr>
            <a:r>
              <a:rPr lang="fr-FR" sz="1400" dirty="0"/>
              <a:t>    Le groupe 0 retient notre attention, peu d'exportations et beaucoup d'importations, production peu élevée et bon PIB par habitant,</a:t>
            </a:r>
          </a:p>
          <a:p>
            <a:pPr marL="285750" indent="-285750" algn="just">
              <a:buFont typeface="Wingdings" panose="05000000000000000000" pitchFamily="2" charset="2"/>
              <a:buChar char="Ø"/>
            </a:pPr>
            <a:r>
              <a:rPr lang="fr-FR" sz="1400" dirty="0"/>
              <a:t>    Le groupe 1 a un bon PIB par habitant, produit, consomme et exporte beaucoup de poulets,</a:t>
            </a:r>
          </a:p>
          <a:p>
            <a:pPr marL="285750" indent="-285750" algn="just">
              <a:buFont typeface="Wingdings" panose="05000000000000000000" pitchFamily="2" charset="2"/>
              <a:buChar char="Ø"/>
            </a:pPr>
            <a:r>
              <a:rPr lang="fr-FR" sz="1400" dirty="0"/>
              <a:t>    Le groupe 2 a un bon PIB par habitant, une bonne stabilité politique ainsi qu'une bonne disponibilité alimentaire de poulets, mais la consommation de poulets est basse,</a:t>
            </a:r>
          </a:p>
          <a:p>
            <a:pPr marL="285750" indent="-285750" algn="just">
              <a:buFont typeface="Wingdings" panose="05000000000000000000" pitchFamily="2" charset="2"/>
              <a:buChar char="Ø"/>
            </a:pPr>
            <a:r>
              <a:rPr lang="fr-FR" sz="1400" dirty="0"/>
              <a:t>    Le groupe 3 peut être écarté à cause de son PIB par habitant qui est bas,</a:t>
            </a:r>
          </a:p>
          <a:p>
            <a:pPr marL="285750" indent="-285750" algn="just">
              <a:buFont typeface="Wingdings" panose="05000000000000000000" pitchFamily="2" charset="2"/>
              <a:buChar char="Ø"/>
            </a:pPr>
            <a:r>
              <a:rPr lang="fr-FR" sz="1400" dirty="0"/>
              <a:t>    Le groupe 4 peut-être écarté à cause la stabilité politique et du PIB par habitant qui sont bas.</a:t>
            </a:r>
          </a:p>
          <a:p>
            <a:pPr marL="285750" indent="-285750" algn="just">
              <a:buFont typeface="Wingdings" panose="05000000000000000000" pitchFamily="2" charset="2"/>
              <a:buChar char="Ø"/>
            </a:pPr>
            <a:endParaRPr lang="fr-FR" dirty="0"/>
          </a:p>
          <a:p>
            <a:pPr marL="285750" indent="-285750" algn="just">
              <a:buFont typeface="Wingdings" panose="05000000000000000000" pitchFamily="2" charset="2"/>
              <a:buChar char="Ø"/>
            </a:pPr>
            <a:endParaRPr lang="fr-FR" dirty="0"/>
          </a:p>
        </p:txBody>
      </p:sp>
      <p:sp>
        <p:nvSpPr>
          <p:cNvPr id="6" name="Espace réservé du contenu 2">
            <a:extLst>
              <a:ext uri="{FF2B5EF4-FFF2-40B4-BE49-F238E27FC236}">
                <a16:creationId xmlns:a16="http://schemas.microsoft.com/office/drawing/2014/main" id="{E7293E96-344A-B85F-EAB5-4BBD4EF027A1}"/>
              </a:ext>
            </a:extLst>
          </p:cNvPr>
          <p:cNvSpPr txBox="1">
            <a:spLocks/>
          </p:cNvSpPr>
          <p:nvPr/>
        </p:nvSpPr>
        <p:spPr>
          <a:xfrm>
            <a:off x="5437341" y="149531"/>
            <a:ext cx="4939553" cy="1625481"/>
          </a:xfrm>
          <a:prstGeom prst="rect">
            <a:avLst/>
          </a:prstGeom>
          <a:solidFill>
            <a:srgbClr val="C00000"/>
          </a:solidFill>
          <a:ln>
            <a:solidFill>
              <a:schemeClr val="bg1"/>
            </a:solidFill>
          </a:ln>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fr-FR" sz="1200" b="1" u="sng" dirty="0">
                <a:solidFill>
                  <a:schemeClr val="bg1"/>
                </a:solidFill>
              </a:rPr>
              <a:t>Groupe  4 (42 pays)</a:t>
            </a:r>
          </a:p>
          <a:p>
            <a:pPr marL="0" indent="0" algn="just">
              <a:spcBef>
                <a:spcPts val="0"/>
              </a:spcBef>
              <a:buFont typeface="Wingdings 3" charset="2"/>
              <a:buNone/>
            </a:pPr>
            <a:r>
              <a:rPr lang="fr-FR" sz="1200" dirty="0">
                <a:solidFill>
                  <a:schemeClr val="bg1"/>
                </a:solidFill>
              </a:rPr>
              <a:t>Afghanistan, Angola, Burkina Faso, Bénin, Cameroun, Congo, Côte d'Ivoire, Gabon, Gambie, Ghana, Guinée, Guinée-Bissau, Iraq, Jordanie, Kenya, Liban, Libéria, Madagascar, Malawi, Maldives, Mali, Mauritanie, Mozambique, Niger, Nigéria, Oman, Ouganda, Pakistan,      Rwanda, République centrafricaine, République-Unie de Tanzanie, Sierra Leone, Soudan, Sénégal, Tadjikistan, Tchad, Togo, Yémen, Zambie, Égypte, Éthiopie, Îles Salomon</a:t>
            </a:r>
          </a:p>
        </p:txBody>
      </p:sp>
    </p:spTree>
    <p:extLst>
      <p:ext uri="{BB962C8B-B14F-4D97-AF65-F5344CB8AC3E}">
        <p14:creationId xmlns:p14="http://schemas.microsoft.com/office/powerpoint/2010/main" val="88490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8ACF17-01E2-C2DE-E070-32B8EFCFB2EA}"/>
              </a:ext>
            </a:extLst>
          </p:cNvPr>
          <p:cNvSpPr>
            <a:spLocks noGrp="1"/>
          </p:cNvSpPr>
          <p:nvPr>
            <p:ph type="title"/>
          </p:nvPr>
        </p:nvSpPr>
        <p:spPr/>
        <p:txBody>
          <a:bodyPr/>
          <a:lstStyle/>
          <a:p>
            <a:pPr algn="ctr"/>
            <a:r>
              <a:rPr lang="fr-FR" dirty="0" err="1"/>
              <a:t>Heatmap</a:t>
            </a:r>
            <a:endParaRPr lang="fr-FR" dirty="0"/>
          </a:p>
        </p:txBody>
      </p:sp>
      <p:pic>
        <p:nvPicPr>
          <p:cNvPr id="6" name="Espace réservé du contenu 5">
            <a:extLst>
              <a:ext uri="{FF2B5EF4-FFF2-40B4-BE49-F238E27FC236}">
                <a16:creationId xmlns:a16="http://schemas.microsoft.com/office/drawing/2014/main" id="{CD87189A-B92F-89A2-5254-E6A2FFA464E5}"/>
              </a:ext>
            </a:extLst>
          </p:cNvPr>
          <p:cNvPicPr>
            <a:picLocks noGrp="1" noChangeAspect="1"/>
          </p:cNvPicPr>
          <p:nvPr>
            <p:ph idx="1"/>
          </p:nvPr>
        </p:nvPicPr>
        <p:blipFill rotWithShape="1">
          <a:blip r:embed="rId2"/>
          <a:srcRect l="21280" t="29791" r="9475" b="5539"/>
          <a:stretch/>
        </p:blipFill>
        <p:spPr>
          <a:xfrm>
            <a:off x="1144901" y="1484895"/>
            <a:ext cx="8129101" cy="4270447"/>
          </a:xfrm>
        </p:spPr>
      </p:pic>
    </p:spTree>
    <p:extLst>
      <p:ext uri="{BB962C8B-B14F-4D97-AF65-F5344CB8AC3E}">
        <p14:creationId xmlns:p14="http://schemas.microsoft.com/office/powerpoint/2010/main" val="3753994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631CB-0E3D-2FA4-828A-D8D5145DF93B}"/>
              </a:ext>
            </a:extLst>
          </p:cNvPr>
          <p:cNvSpPr>
            <a:spLocks noGrp="1"/>
          </p:cNvSpPr>
          <p:nvPr>
            <p:ph type="title"/>
          </p:nvPr>
        </p:nvSpPr>
        <p:spPr>
          <a:xfrm>
            <a:off x="677334" y="403412"/>
            <a:ext cx="8596668" cy="1320800"/>
          </a:xfrm>
        </p:spPr>
        <p:txBody>
          <a:bodyPr/>
          <a:lstStyle/>
          <a:p>
            <a:r>
              <a:rPr lang="fr-FR" b="1" u="sng" dirty="0"/>
              <a:t>Contexte</a:t>
            </a:r>
            <a:r>
              <a:rPr lang="fr-FR" dirty="0"/>
              <a:t> </a:t>
            </a:r>
          </a:p>
        </p:txBody>
      </p:sp>
      <p:sp>
        <p:nvSpPr>
          <p:cNvPr id="3" name="Espace réservé du contenu 2">
            <a:extLst>
              <a:ext uri="{FF2B5EF4-FFF2-40B4-BE49-F238E27FC236}">
                <a16:creationId xmlns:a16="http://schemas.microsoft.com/office/drawing/2014/main" id="{98823B92-39C7-AF1B-05EF-3A979A422F55}"/>
              </a:ext>
            </a:extLst>
          </p:cNvPr>
          <p:cNvSpPr>
            <a:spLocks noGrp="1"/>
          </p:cNvSpPr>
          <p:nvPr>
            <p:ph idx="1"/>
          </p:nvPr>
        </p:nvSpPr>
        <p:spPr>
          <a:xfrm>
            <a:off x="677334" y="1291013"/>
            <a:ext cx="8596668" cy="5082893"/>
          </a:xfrm>
        </p:spPr>
        <p:txBody>
          <a:bodyPr>
            <a:normAutofit/>
          </a:bodyPr>
          <a:lstStyle/>
          <a:p>
            <a:pPr marL="0" indent="0" algn="just">
              <a:buNone/>
            </a:pPr>
            <a:r>
              <a:rPr lang="fr-FR" dirty="0"/>
              <a:t>La société La poule qui chante, entreprise française d’agroalimentaire souhaiterait se développer à l’international.</a:t>
            </a:r>
          </a:p>
          <a:p>
            <a:pPr marL="0" indent="0" algn="just">
              <a:buNone/>
            </a:pPr>
            <a:endParaRPr lang="fr-FR" dirty="0"/>
          </a:p>
          <a:p>
            <a:pPr marL="0" indent="0" algn="just">
              <a:buNone/>
            </a:pPr>
            <a:r>
              <a:rPr lang="fr-FR" dirty="0"/>
              <a:t>Pour le moment aucun pays n’a été envisagé, je vous présenterai une première analyse de groupements de pays que l’on pourrait cibler pour exporter nos poulets.</a:t>
            </a:r>
          </a:p>
          <a:p>
            <a:pPr marL="0" indent="0" algn="just">
              <a:buNone/>
            </a:pPr>
            <a:endParaRPr lang="fr-FR" dirty="0"/>
          </a:p>
          <a:p>
            <a:pPr marL="0" indent="0" algn="just">
              <a:buNone/>
            </a:pPr>
            <a:r>
              <a:rPr lang="fr-FR" dirty="0"/>
              <a:t>Pour cette étude je me suis appuyée sur les données transmises issues du site de la FAO (Food and Agriculture </a:t>
            </a:r>
            <a:r>
              <a:rPr lang="fr-FR" dirty="0" err="1"/>
              <a:t>Organization</a:t>
            </a:r>
            <a:r>
              <a:rPr lang="fr-FR" dirty="0"/>
              <a:t>) : </a:t>
            </a:r>
          </a:p>
          <a:p>
            <a:pPr algn="just">
              <a:buFontTx/>
              <a:buChar char="-"/>
            </a:pPr>
            <a:r>
              <a:rPr lang="fr-FR" dirty="0"/>
              <a:t>Le fichier Disponibilité alimentaire (sur l’année 2017),</a:t>
            </a:r>
          </a:p>
          <a:p>
            <a:pPr algn="just">
              <a:buFontTx/>
              <a:buChar char="-"/>
            </a:pPr>
            <a:r>
              <a:rPr lang="fr-FR" dirty="0"/>
              <a:t>Le fichier population (de 2000 à 2018).</a:t>
            </a:r>
          </a:p>
          <a:p>
            <a:pPr marL="0" indent="0">
              <a:buNone/>
            </a:pPr>
            <a:endParaRPr lang="fr-FR" dirty="0"/>
          </a:p>
          <a:p>
            <a:pPr>
              <a:buFontTx/>
              <a:buChar char="-"/>
            </a:pPr>
            <a:endParaRPr lang="fr-FR" dirty="0"/>
          </a:p>
        </p:txBody>
      </p:sp>
    </p:spTree>
    <p:extLst>
      <p:ext uri="{BB962C8B-B14F-4D97-AF65-F5344CB8AC3E}">
        <p14:creationId xmlns:p14="http://schemas.microsoft.com/office/powerpoint/2010/main" val="3246832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C4F7CB-733D-5301-CDF1-91FA7A59368B}"/>
              </a:ext>
            </a:extLst>
          </p:cNvPr>
          <p:cNvSpPr>
            <a:spLocks noGrp="1"/>
          </p:cNvSpPr>
          <p:nvPr>
            <p:ph type="title"/>
          </p:nvPr>
        </p:nvSpPr>
        <p:spPr/>
        <p:txBody>
          <a:bodyPr/>
          <a:lstStyle/>
          <a:p>
            <a:r>
              <a:rPr lang="fr-FR" dirty="0"/>
              <a:t>Liste des pays envisagés</a:t>
            </a:r>
          </a:p>
        </p:txBody>
      </p:sp>
      <p:sp>
        <p:nvSpPr>
          <p:cNvPr id="6" name="ZoneTexte 5">
            <a:extLst>
              <a:ext uri="{FF2B5EF4-FFF2-40B4-BE49-F238E27FC236}">
                <a16:creationId xmlns:a16="http://schemas.microsoft.com/office/drawing/2014/main" id="{1E70D1EE-7E14-29C5-6DFE-8D1D10AE3637}"/>
              </a:ext>
            </a:extLst>
          </p:cNvPr>
          <p:cNvSpPr txBox="1"/>
          <p:nvPr/>
        </p:nvSpPr>
        <p:spPr>
          <a:xfrm>
            <a:off x="1238250" y="2295525"/>
            <a:ext cx="6505575" cy="2308324"/>
          </a:xfrm>
          <a:prstGeom prst="rect">
            <a:avLst/>
          </a:prstGeom>
          <a:noFill/>
        </p:spPr>
        <p:txBody>
          <a:bodyPr wrap="square" rtlCol="0">
            <a:spAutoFit/>
          </a:bodyPr>
          <a:lstStyle/>
          <a:p>
            <a:pPr marL="285750" indent="-285750">
              <a:buFont typeface="Wingdings" panose="05000000000000000000" pitchFamily="2" charset="2"/>
              <a:buChar char="Ø"/>
            </a:pPr>
            <a:r>
              <a:rPr lang="fr-FR" dirty="0"/>
              <a:t>Afrique du Sud,</a:t>
            </a:r>
          </a:p>
          <a:p>
            <a:pPr marL="285750" indent="-285750">
              <a:buFont typeface="Wingdings" panose="05000000000000000000" pitchFamily="2" charset="2"/>
              <a:buChar char="Ø"/>
            </a:pPr>
            <a:r>
              <a:rPr lang="fr-FR" dirty="0"/>
              <a:t>Allemagne,</a:t>
            </a:r>
          </a:p>
          <a:p>
            <a:pPr marL="285750" indent="-285750">
              <a:buFont typeface="Wingdings" panose="05000000000000000000" pitchFamily="2" charset="2"/>
              <a:buChar char="Ø"/>
            </a:pPr>
            <a:r>
              <a:rPr lang="fr-FR" dirty="0"/>
              <a:t>Arabie Saoudite,</a:t>
            </a:r>
          </a:p>
          <a:p>
            <a:pPr marL="285750" indent="-285750">
              <a:buFont typeface="Wingdings" panose="05000000000000000000" pitchFamily="2" charset="2"/>
              <a:buChar char="Ø"/>
            </a:pPr>
            <a:r>
              <a:rPr lang="fr-FR" dirty="0"/>
              <a:t>Hong-Kong,</a:t>
            </a:r>
          </a:p>
          <a:p>
            <a:pPr marL="285750" indent="-285750">
              <a:buFont typeface="Wingdings" panose="05000000000000000000" pitchFamily="2" charset="2"/>
              <a:buChar char="Ø"/>
            </a:pPr>
            <a:r>
              <a:rPr lang="fr-FR" dirty="0"/>
              <a:t>Japon,</a:t>
            </a:r>
          </a:p>
          <a:p>
            <a:pPr marL="285750" indent="-285750">
              <a:buFont typeface="Wingdings" panose="05000000000000000000" pitchFamily="2" charset="2"/>
              <a:buChar char="Ø"/>
            </a:pPr>
            <a:r>
              <a:rPr lang="fr-FR" dirty="0"/>
              <a:t>Mexique,</a:t>
            </a:r>
          </a:p>
          <a:p>
            <a:pPr marL="285750" indent="-285750">
              <a:buFont typeface="Wingdings" panose="05000000000000000000" pitchFamily="2" charset="2"/>
              <a:buChar char="Ø"/>
            </a:pPr>
            <a:r>
              <a:rPr lang="fr-FR" dirty="0"/>
              <a:t>Pays-Bas,</a:t>
            </a:r>
          </a:p>
          <a:p>
            <a:pPr marL="285750" indent="-285750">
              <a:buFont typeface="Wingdings" panose="05000000000000000000" pitchFamily="2" charset="2"/>
              <a:buChar char="Ø"/>
            </a:pPr>
            <a:r>
              <a:rPr lang="fr-FR" dirty="0"/>
              <a:t>Royaume-Uni de Grande Bretagne et d’Irlande du Nord.</a:t>
            </a:r>
          </a:p>
        </p:txBody>
      </p:sp>
    </p:spTree>
    <p:extLst>
      <p:ext uri="{BB962C8B-B14F-4D97-AF65-F5344CB8AC3E}">
        <p14:creationId xmlns:p14="http://schemas.microsoft.com/office/powerpoint/2010/main" val="314370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7409E1-5492-E404-B02C-29A092D14C7C}"/>
              </a:ext>
            </a:extLst>
          </p:cNvPr>
          <p:cNvSpPr>
            <a:spLocks noGrp="1"/>
          </p:cNvSpPr>
          <p:nvPr>
            <p:ph type="title"/>
          </p:nvPr>
        </p:nvSpPr>
        <p:spPr/>
        <p:txBody>
          <a:bodyPr/>
          <a:lstStyle/>
          <a:p>
            <a:r>
              <a:rPr lang="fr-FR" dirty="0"/>
              <a:t>Choix des indicateurs</a:t>
            </a:r>
          </a:p>
        </p:txBody>
      </p:sp>
      <p:pic>
        <p:nvPicPr>
          <p:cNvPr id="4" name="Espace réservé du contenu 3">
            <a:extLst>
              <a:ext uri="{FF2B5EF4-FFF2-40B4-BE49-F238E27FC236}">
                <a16:creationId xmlns:a16="http://schemas.microsoft.com/office/drawing/2014/main" id="{346228FE-A789-D199-ED94-33854CCE98F8}"/>
              </a:ext>
            </a:extLst>
          </p:cNvPr>
          <p:cNvPicPr>
            <a:picLocks noGrp="1" noChangeAspect="1"/>
          </p:cNvPicPr>
          <p:nvPr>
            <p:ph idx="1"/>
          </p:nvPr>
        </p:nvPicPr>
        <p:blipFill>
          <a:blip r:embed="rId2"/>
          <a:stretch>
            <a:fillRect/>
          </a:stretch>
        </p:blipFill>
        <p:spPr>
          <a:xfrm>
            <a:off x="677334" y="1487026"/>
            <a:ext cx="8596312" cy="3112890"/>
          </a:xfrm>
          <a:prstGeom prst="rect">
            <a:avLst/>
          </a:prstGeom>
        </p:spPr>
      </p:pic>
      <p:sp>
        <p:nvSpPr>
          <p:cNvPr id="3" name="ZoneTexte 2">
            <a:extLst>
              <a:ext uri="{FF2B5EF4-FFF2-40B4-BE49-F238E27FC236}">
                <a16:creationId xmlns:a16="http://schemas.microsoft.com/office/drawing/2014/main" id="{F118FCD5-78D1-C98B-DA6E-2B768AB2547D}"/>
              </a:ext>
            </a:extLst>
          </p:cNvPr>
          <p:cNvSpPr txBox="1"/>
          <p:nvPr/>
        </p:nvSpPr>
        <p:spPr>
          <a:xfrm>
            <a:off x="677334" y="5001642"/>
            <a:ext cx="7955678" cy="1200329"/>
          </a:xfrm>
          <a:prstGeom prst="rect">
            <a:avLst/>
          </a:prstGeom>
          <a:noFill/>
        </p:spPr>
        <p:txBody>
          <a:bodyPr wrap="square" rtlCol="0">
            <a:spAutoFit/>
          </a:bodyPr>
          <a:lstStyle/>
          <a:p>
            <a:r>
              <a:rPr lang="fr-FR" dirty="0"/>
              <a:t>En plus des fichiers fournis, j’ai choisi d’utiliser 2 critères de l’analyse PESTEL,</a:t>
            </a:r>
          </a:p>
          <a:p>
            <a:pPr marL="285750" indent="-285750">
              <a:buFontTx/>
              <a:buChar char="-"/>
            </a:pPr>
            <a:r>
              <a:rPr lang="fr-FR" dirty="0"/>
              <a:t>La stabilité politique,</a:t>
            </a:r>
          </a:p>
          <a:p>
            <a:pPr marL="285750" indent="-285750">
              <a:buFontTx/>
              <a:buChar char="-"/>
            </a:pPr>
            <a:r>
              <a:rPr lang="fr-FR" dirty="0"/>
              <a:t>Le PIB par habitant.</a:t>
            </a:r>
          </a:p>
        </p:txBody>
      </p:sp>
    </p:spTree>
    <p:extLst>
      <p:ext uri="{BB962C8B-B14F-4D97-AF65-F5344CB8AC3E}">
        <p14:creationId xmlns:p14="http://schemas.microsoft.com/office/powerpoint/2010/main" val="1930088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40D86E-E6DD-B530-3D77-FCDCAA7621BB}"/>
              </a:ext>
            </a:extLst>
          </p:cNvPr>
          <p:cNvSpPr>
            <a:spLocks noGrp="1"/>
          </p:cNvSpPr>
          <p:nvPr>
            <p:ph type="title"/>
          </p:nvPr>
        </p:nvSpPr>
        <p:spPr>
          <a:xfrm>
            <a:off x="677334" y="304800"/>
            <a:ext cx="10505016" cy="726141"/>
          </a:xfrm>
        </p:spPr>
        <p:txBody>
          <a:bodyPr>
            <a:normAutofit fontScale="90000"/>
          </a:bodyPr>
          <a:lstStyle/>
          <a:p>
            <a:r>
              <a:rPr lang="fr-FR" dirty="0"/>
              <a:t>Préparation, nettoyage et analyse exploratoire des données avec </a:t>
            </a:r>
            <a:r>
              <a:rPr lang="fr-FR" dirty="0" err="1"/>
              <a:t>Jupyter</a:t>
            </a:r>
            <a:r>
              <a:rPr lang="fr-FR" dirty="0"/>
              <a:t> Notebook</a:t>
            </a:r>
          </a:p>
        </p:txBody>
      </p:sp>
      <p:sp>
        <p:nvSpPr>
          <p:cNvPr id="3" name="Espace réservé du contenu 2">
            <a:extLst>
              <a:ext uri="{FF2B5EF4-FFF2-40B4-BE49-F238E27FC236}">
                <a16:creationId xmlns:a16="http://schemas.microsoft.com/office/drawing/2014/main" id="{806C7B3B-D1B6-9AAC-E4BB-C41DD1B0AAF8}"/>
              </a:ext>
            </a:extLst>
          </p:cNvPr>
          <p:cNvSpPr>
            <a:spLocks noGrp="1"/>
          </p:cNvSpPr>
          <p:nvPr>
            <p:ph idx="1"/>
          </p:nvPr>
        </p:nvSpPr>
        <p:spPr>
          <a:xfrm>
            <a:off x="182034" y="1576107"/>
            <a:ext cx="5913966" cy="4588810"/>
          </a:xfrm>
          <a:ln>
            <a:solidFill>
              <a:srgbClr val="C00000"/>
            </a:solidFill>
          </a:ln>
        </p:spPr>
        <p:txBody>
          <a:bodyPr>
            <a:normAutofit/>
          </a:bodyPr>
          <a:lstStyle/>
          <a:p>
            <a:r>
              <a:rPr lang="fr-FR" sz="1200" dirty="0"/>
              <a:t>Fichier </a:t>
            </a:r>
            <a:r>
              <a:rPr lang="fr-FR" sz="1200" b="1" u="sng" dirty="0"/>
              <a:t>disponibilité alimentaire </a:t>
            </a:r>
            <a:r>
              <a:rPr lang="fr-FR" sz="1200" dirty="0"/>
              <a:t>:</a:t>
            </a:r>
          </a:p>
          <a:p>
            <a:pPr lvl="1">
              <a:buFont typeface="Wingdings" panose="05000000000000000000" pitchFamily="2" charset="2"/>
              <a:buChar char="§"/>
            </a:pPr>
            <a:r>
              <a:rPr lang="fr-FR" sz="1200" dirty="0"/>
              <a:t>Filtre sur la viande volaille,</a:t>
            </a:r>
          </a:p>
          <a:p>
            <a:pPr lvl="1">
              <a:buFont typeface="Wingdings" panose="05000000000000000000" pitchFamily="2" charset="2"/>
              <a:buChar char="§"/>
            </a:pPr>
            <a:r>
              <a:rPr lang="fr-FR" sz="1200" dirty="0"/>
              <a:t>Pivot de la colonne Élément,</a:t>
            </a:r>
          </a:p>
          <a:p>
            <a:pPr lvl="1">
              <a:buFont typeface="Wingdings" panose="05000000000000000000" pitchFamily="2" charset="2"/>
              <a:buChar char="§"/>
            </a:pPr>
            <a:r>
              <a:rPr lang="fr-FR" sz="1200" dirty="0"/>
              <a:t>Remplacement des valeurs nulles par les moyennes de leurs colonnes.</a:t>
            </a:r>
          </a:p>
          <a:p>
            <a:r>
              <a:rPr lang="fr-FR" sz="1200" dirty="0"/>
              <a:t>Fichier </a:t>
            </a:r>
            <a:r>
              <a:rPr lang="fr-FR" sz="1200" b="1" u="sng" dirty="0"/>
              <a:t>population </a:t>
            </a:r>
            <a:r>
              <a:rPr lang="fr-FR" sz="1200" dirty="0"/>
              <a:t>:</a:t>
            </a:r>
          </a:p>
          <a:p>
            <a:pPr lvl="1">
              <a:buFont typeface="Wingdings" panose="05000000000000000000" pitchFamily="2" charset="2"/>
              <a:buChar char="§"/>
            </a:pPr>
            <a:r>
              <a:rPr lang="fr-FR" sz="1200" dirty="0"/>
              <a:t>Calcul population totale car valeur pour 1000 personnes,</a:t>
            </a:r>
          </a:p>
          <a:p>
            <a:pPr lvl="1">
              <a:buFont typeface="Wingdings" panose="05000000000000000000" pitchFamily="2" charset="2"/>
              <a:buChar char="§"/>
            </a:pPr>
            <a:r>
              <a:rPr lang="fr-FR" sz="1200" dirty="0"/>
              <a:t>Conversion type colonne </a:t>
            </a:r>
            <a:r>
              <a:rPr lang="fr-FR" sz="1200" dirty="0" err="1"/>
              <a:t>categ</a:t>
            </a:r>
            <a:r>
              <a:rPr lang="fr-FR" sz="1200" dirty="0"/>
              <a:t> en </a:t>
            </a:r>
            <a:r>
              <a:rPr lang="fr-FR" sz="1200" dirty="0" err="1"/>
              <a:t>integer</a:t>
            </a:r>
            <a:r>
              <a:rPr lang="fr-FR" sz="1200" dirty="0"/>
              <a:t>,</a:t>
            </a:r>
          </a:p>
          <a:p>
            <a:pPr lvl="1">
              <a:buFont typeface="Wingdings" panose="05000000000000000000" pitchFamily="2" charset="2"/>
              <a:buChar char="§"/>
            </a:pPr>
            <a:r>
              <a:rPr lang="fr-FR" sz="1200" dirty="0"/>
              <a:t>Renommer Soudan (ex) par Soudan,</a:t>
            </a:r>
          </a:p>
          <a:p>
            <a:pPr lvl="1">
              <a:buFont typeface="Wingdings" panose="05000000000000000000" pitchFamily="2" charset="2"/>
              <a:buChar char="§"/>
            </a:pPr>
            <a:r>
              <a:rPr lang="fr-FR" sz="1200" dirty="0"/>
              <a:t>Calcul de l'évolution de la population.</a:t>
            </a:r>
          </a:p>
          <a:p>
            <a:r>
              <a:rPr lang="fr-FR" sz="1200" dirty="0"/>
              <a:t>Fichier </a:t>
            </a:r>
            <a:r>
              <a:rPr lang="fr-FR" sz="1200" b="1" u="sng" dirty="0"/>
              <a:t>PIB </a:t>
            </a:r>
            <a:r>
              <a:rPr lang="fr-FR" sz="1200" dirty="0"/>
              <a:t>:</a:t>
            </a:r>
          </a:p>
          <a:p>
            <a:pPr lvl="1">
              <a:buFont typeface="Wingdings" panose="05000000000000000000" pitchFamily="2" charset="2"/>
              <a:buChar char="§"/>
            </a:pPr>
            <a:r>
              <a:rPr lang="fr-FR" sz="1200" dirty="0"/>
              <a:t>Renommer Chine par Chine, continentale.</a:t>
            </a:r>
          </a:p>
          <a:p>
            <a:r>
              <a:rPr lang="fr-FR" sz="1200" dirty="0"/>
              <a:t>Fichier </a:t>
            </a:r>
            <a:r>
              <a:rPr lang="fr-FR" sz="1200" b="1" u="sng" dirty="0"/>
              <a:t>stabilité politique </a:t>
            </a:r>
            <a:r>
              <a:rPr lang="fr-FR" sz="1200" dirty="0"/>
              <a:t>:</a:t>
            </a:r>
          </a:p>
          <a:p>
            <a:pPr lvl="1">
              <a:buFont typeface="Wingdings" panose="05000000000000000000" pitchFamily="2" charset="2"/>
              <a:buChar char="§"/>
            </a:pPr>
            <a:r>
              <a:rPr lang="fr-FR" sz="1200" dirty="0"/>
              <a:t>Rien de plus que les étapes précédentes.</a:t>
            </a:r>
          </a:p>
          <a:p>
            <a:pPr marL="0" indent="0">
              <a:buNone/>
            </a:pPr>
            <a:r>
              <a:rPr lang="fr-FR" sz="1200" dirty="0"/>
              <a:t>Ces 4 fichiers ont été fusionnés pour obtenir un data frame fichier final.</a:t>
            </a:r>
          </a:p>
          <a:p>
            <a:pPr marL="457200" lvl="1" indent="0">
              <a:buNone/>
            </a:pPr>
            <a:endParaRPr lang="fr-FR" dirty="0"/>
          </a:p>
          <a:p>
            <a:pPr>
              <a:buFont typeface="Wingdings" panose="05000000000000000000" pitchFamily="2" charset="2"/>
              <a:buChar char="§"/>
            </a:pPr>
            <a:endParaRPr lang="fr-FR" dirty="0"/>
          </a:p>
        </p:txBody>
      </p:sp>
      <p:pic>
        <p:nvPicPr>
          <p:cNvPr id="4" name="Image 3">
            <a:extLst>
              <a:ext uri="{FF2B5EF4-FFF2-40B4-BE49-F238E27FC236}">
                <a16:creationId xmlns:a16="http://schemas.microsoft.com/office/drawing/2014/main" id="{A2495B70-39FB-181F-E8F2-21CA69A7FAD8}"/>
              </a:ext>
            </a:extLst>
          </p:cNvPr>
          <p:cNvPicPr>
            <a:picLocks noChangeAspect="1"/>
          </p:cNvPicPr>
          <p:nvPr/>
        </p:nvPicPr>
        <p:blipFill>
          <a:blip r:embed="rId2"/>
          <a:stretch>
            <a:fillRect/>
          </a:stretch>
        </p:blipFill>
        <p:spPr>
          <a:xfrm>
            <a:off x="6218099" y="2389522"/>
            <a:ext cx="4651651" cy="2536156"/>
          </a:xfrm>
          <a:prstGeom prst="rect">
            <a:avLst/>
          </a:prstGeom>
        </p:spPr>
      </p:pic>
    </p:spTree>
    <p:extLst>
      <p:ext uri="{BB962C8B-B14F-4D97-AF65-F5344CB8AC3E}">
        <p14:creationId xmlns:p14="http://schemas.microsoft.com/office/powerpoint/2010/main" val="595523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6FDCE6-9C75-0D11-811B-8F64C79F0BFD}"/>
              </a:ext>
            </a:extLst>
          </p:cNvPr>
          <p:cNvSpPr>
            <a:spLocks noGrp="1"/>
          </p:cNvSpPr>
          <p:nvPr>
            <p:ph type="title"/>
          </p:nvPr>
        </p:nvSpPr>
        <p:spPr>
          <a:xfrm>
            <a:off x="677334" y="609600"/>
            <a:ext cx="8596668" cy="663388"/>
          </a:xfrm>
        </p:spPr>
        <p:txBody>
          <a:bodyPr/>
          <a:lstStyle/>
          <a:p>
            <a:pPr algn="ctr"/>
            <a:r>
              <a:rPr lang="fr-FR" dirty="0"/>
              <a:t>Data frame « </a:t>
            </a:r>
            <a:r>
              <a:rPr lang="fr-FR" dirty="0" err="1"/>
              <a:t>df_final</a:t>
            </a:r>
            <a:r>
              <a:rPr lang="fr-FR" dirty="0"/>
              <a:t> »</a:t>
            </a:r>
          </a:p>
        </p:txBody>
      </p:sp>
      <p:sp>
        <p:nvSpPr>
          <p:cNvPr id="3" name="Espace réservé du contenu 2">
            <a:extLst>
              <a:ext uri="{FF2B5EF4-FFF2-40B4-BE49-F238E27FC236}">
                <a16:creationId xmlns:a16="http://schemas.microsoft.com/office/drawing/2014/main" id="{D67905BF-0CA8-66CB-DCBE-F2B7D62BFBD1}"/>
              </a:ext>
            </a:extLst>
          </p:cNvPr>
          <p:cNvSpPr>
            <a:spLocks noGrp="1"/>
          </p:cNvSpPr>
          <p:nvPr>
            <p:ph idx="1"/>
          </p:nvPr>
        </p:nvSpPr>
        <p:spPr>
          <a:xfrm>
            <a:off x="507005" y="4536143"/>
            <a:ext cx="8596668" cy="1846728"/>
          </a:xfrm>
        </p:spPr>
        <p:txBody>
          <a:bodyPr/>
          <a:lstStyle/>
          <a:p>
            <a:r>
              <a:rPr lang="fr-FR" dirty="0"/>
              <a:t>Les valeurs manquantes concernant les PIB ont été remplacées par les valeurs trouvées sur le site du ministère de l’économie, « Indicateurs économiques »,</a:t>
            </a:r>
          </a:p>
          <a:p>
            <a:r>
              <a:rPr lang="fr-FR" dirty="0"/>
              <a:t>Les autres valeurs manquantes ont été remplacées par la moyenne de leurs colonnes,</a:t>
            </a:r>
          </a:p>
          <a:p>
            <a:r>
              <a:rPr lang="fr-FR" dirty="0"/>
              <a:t>Suppression de la France car notre entreprise est basée dans ce pays.</a:t>
            </a:r>
          </a:p>
        </p:txBody>
      </p:sp>
      <p:pic>
        <p:nvPicPr>
          <p:cNvPr id="5" name="Image 4">
            <a:extLst>
              <a:ext uri="{FF2B5EF4-FFF2-40B4-BE49-F238E27FC236}">
                <a16:creationId xmlns:a16="http://schemas.microsoft.com/office/drawing/2014/main" id="{7C6BE286-29D5-B130-0CB6-5C13849AA093}"/>
              </a:ext>
            </a:extLst>
          </p:cNvPr>
          <p:cNvPicPr>
            <a:picLocks noChangeAspect="1"/>
          </p:cNvPicPr>
          <p:nvPr/>
        </p:nvPicPr>
        <p:blipFill rotWithShape="1">
          <a:blip r:embed="rId2"/>
          <a:srcRect l="18309" t="48366" r="10074" b="8889"/>
          <a:stretch/>
        </p:blipFill>
        <p:spPr>
          <a:xfrm>
            <a:off x="677334" y="1272988"/>
            <a:ext cx="8731623" cy="2931460"/>
          </a:xfrm>
          <a:prstGeom prst="rect">
            <a:avLst/>
          </a:prstGeom>
        </p:spPr>
      </p:pic>
    </p:spTree>
    <p:extLst>
      <p:ext uri="{BB962C8B-B14F-4D97-AF65-F5344CB8AC3E}">
        <p14:creationId xmlns:p14="http://schemas.microsoft.com/office/powerpoint/2010/main" val="3246057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94D2C-1013-F15D-125E-E6D7B23E43AC}"/>
              </a:ext>
            </a:extLst>
          </p:cNvPr>
          <p:cNvSpPr>
            <a:spLocks noGrp="1"/>
          </p:cNvSpPr>
          <p:nvPr>
            <p:ph type="title"/>
          </p:nvPr>
        </p:nvSpPr>
        <p:spPr>
          <a:xfrm>
            <a:off x="677334" y="609600"/>
            <a:ext cx="8977654" cy="1174376"/>
          </a:xfrm>
        </p:spPr>
        <p:txBody>
          <a:bodyPr>
            <a:normAutofit fontScale="90000"/>
          </a:bodyPr>
          <a:lstStyle/>
          <a:p>
            <a:r>
              <a:rPr lang="fr-FR" dirty="0"/>
              <a:t>Identification des </a:t>
            </a:r>
            <a:r>
              <a:rPr lang="fr-FR" dirty="0" err="1"/>
              <a:t>outliers</a:t>
            </a:r>
            <a:r>
              <a:rPr lang="fr-FR" dirty="0"/>
              <a:t> sur l’indicateur Nombre d’habitants</a:t>
            </a:r>
          </a:p>
        </p:txBody>
      </p:sp>
      <p:pic>
        <p:nvPicPr>
          <p:cNvPr id="5" name="Espace réservé du contenu 4">
            <a:extLst>
              <a:ext uri="{FF2B5EF4-FFF2-40B4-BE49-F238E27FC236}">
                <a16:creationId xmlns:a16="http://schemas.microsoft.com/office/drawing/2014/main" id="{DE1A30E6-C8ED-8F59-049A-75F7CAE1A95E}"/>
              </a:ext>
            </a:extLst>
          </p:cNvPr>
          <p:cNvPicPr>
            <a:picLocks noGrp="1" noChangeAspect="1"/>
          </p:cNvPicPr>
          <p:nvPr>
            <p:ph idx="1"/>
          </p:nvPr>
        </p:nvPicPr>
        <p:blipFill rotWithShape="1">
          <a:blip r:embed="rId2"/>
          <a:srcRect l="10237" t="32679" r="9994" b="18703"/>
          <a:stretch/>
        </p:blipFill>
        <p:spPr>
          <a:xfrm>
            <a:off x="253485" y="1945626"/>
            <a:ext cx="8863622" cy="3038750"/>
          </a:xfrm>
        </p:spPr>
      </p:pic>
      <p:sp>
        <p:nvSpPr>
          <p:cNvPr id="6" name="ZoneTexte 5">
            <a:extLst>
              <a:ext uri="{FF2B5EF4-FFF2-40B4-BE49-F238E27FC236}">
                <a16:creationId xmlns:a16="http://schemas.microsoft.com/office/drawing/2014/main" id="{C425FF3B-E3E2-0054-59A8-95DA53DF72DF}"/>
              </a:ext>
            </a:extLst>
          </p:cNvPr>
          <p:cNvSpPr txBox="1"/>
          <p:nvPr/>
        </p:nvSpPr>
        <p:spPr>
          <a:xfrm>
            <a:off x="824753" y="5235388"/>
            <a:ext cx="8209903" cy="646331"/>
          </a:xfrm>
          <a:prstGeom prst="rect">
            <a:avLst/>
          </a:prstGeom>
          <a:noFill/>
        </p:spPr>
        <p:txBody>
          <a:bodyPr wrap="square" rtlCol="0">
            <a:spAutoFit/>
          </a:bodyPr>
          <a:lstStyle/>
          <a:p>
            <a:r>
              <a:rPr lang="fr-FR" dirty="0"/>
              <a:t>On constate que  pays, la Chine et l’Inde ont une population au-delà d’un milliard d’habitants, nous les garderons pour l’instant pour l’analyse.</a:t>
            </a:r>
          </a:p>
        </p:txBody>
      </p:sp>
    </p:spTree>
    <p:extLst>
      <p:ext uri="{BB962C8B-B14F-4D97-AF65-F5344CB8AC3E}">
        <p14:creationId xmlns:p14="http://schemas.microsoft.com/office/powerpoint/2010/main" val="3754965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1AECC6-D7FC-E666-ECD8-0466FD472ED9}"/>
              </a:ext>
            </a:extLst>
          </p:cNvPr>
          <p:cNvSpPr>
            <a:spLocks noGrp="1"/>
          </p:cNvSpPr>
          <p:nvPr>
            <p:ph type="title"/>
          </p:nvPr>
        </p:nvSpPr>
        <p:spPr>
          <a:xfrm>
            <a:off x="650440" y="143435"/>
            <a:ext cx="8596668" cy="744071"/>
          </a:xfrm>
        </p:spPr>
        <p:txBody>
          <a:bodyPr>
            <a:normAutofit fontScale="90000"/>
          </a:bodyPr>
          <a:lstStyle/>
          <a:p>
            <a:r>
              <a:rPr lang="fr-FR" dirty="0"/>
              <a:t>I- Analyse en Composantes  Principales (ACP)</a:t>
            </a:r>
          </a:p>
        </p:txBody>
      </p:sp>
      <p:sp>
        <p:nvSpPr>
          <p:cNvPr id="3" name="ZoneTexte 2">
            <a:extLst>
              <a:ext uri="{FF2B5EF4-FFF2-40B4-BE49-F238E27FC236}">
                <a16:creationId xmlns:a16="http://schemas.microsoft.com/office/drawing/2014/main" id="{436069A5-9A09-66F4-4931-359C36DB9B33}"/>
              </a:ext>
            </a:extLst>
          </p:cNvPr>
          <p:cNvSpPr txBox="1"/>
          <p:nvPr/>
        </p:nvSpPr>
        <p:spPr>
          <a:xfrm>
            <a:off x="219075" y="687646"/>
            <a:ext cx="9597839" cy="3170099"/>
          </a:xfrm>
          <a:prstGeom prst="rect">
            <a:avLst/>
          </a:prstGeom>
          <a:noFill/>
        </p:spPr>
        <p:txBody>
          <a:bodyPr wrap="square" rtlCol="0">
            <a:spAutoFit/>
          </a:bodyPr>
          <a:lstStyle/>
          <a:p>
            <a:pPr algn="just"/>
            <a:r>
              <a:rPr lang="fr-FR" u="sng" dirty="0">
                <a:latin typeface="+mj-lt"/>
              </a:rPr>
              <a:t>Elle permet d'étudier </a:t>
            </a:r>
            <a:r>
              <a:rPr lang="fr-FR" dirty="0">
                <a:latin typeface="+mj-lt"/>
              </a:rPr>
              <a:t>:</a:t>
            </a:r>
          </a:p>
          <a:p>
            <a:pPr algn="just"/>
            <a:endParaRPr lang="fr-FR" dirty="0">
              <a:latin typeface="+mj-lt"/>
            </a:endParaRPr>
          </a:p>
          <a:p>
            <a:pPr marL="171450" indent="-171450" algn="just">
              <a:buFont typeface="Arial" panose="020B0604020202020204" pitchFamily="34" charset="0"/>
              <a:buChar char="•"/>
            </a:pPr>
            <a:r>
              <a:rPr lang="fr-FR" sz="1400" dirty="0">
                <a:latin typeface="+mj-lt"/>
              </a:rPr>
              <a:t>la </a:t>
            </a:r>
            <a:r>
              <a:rPr lang="fr-FR" sz="1400" b="1" dirty="0">
                <a:latin typeface="+mj-lt"/>
              </a:rPr>
              <a:t>variabilité entre les individus</a:t>
            </a:r>
            <a:r>
              <a:rPr lang="fr-FR" sz="1400" dirty="0">
                <a:latin typeface="+mj-lt"/>
              </a:rPr>
              <a:t>, c'est-à-dire quelles sont les différences et les ressemblances entre individus ;</a:t>
            </a:r>
          </a:p>
          <a:p>
            <a:pPr algn="just">
              <a:buFont typeface="Arial" panose="020B0604020202020204" pitchFamily="34" charset="0"/>
              <a:buChar char="•"/>
            </a:pPr>
            <a:r>
              <a:rPr lang="fr-FR" sz="1400" b="1" dirty="0">
                <a:latin typeface="+mj-lt"/>
              </a:rPr>
              <a:t>   les liaisons entre les variables</a:t>
            </a:r>
            <a:r>
              <a:rPr lang="fr-FR" sz="1400" dirty="0">
                <a:latin typeface="+mj-lt"/>
              </a:rPr>
              <a:t> : y a-t-il des groupes de variables très corrélées entre elles, qui peuvent être regroupées en de nouvelles variables synthétiques.</a:t>
            </a:r>
          </a:p>
          <a:p>
            <a:pPr algn="just"/>
            <a:endParaRPr lang="fr-FR" sz="1400" dirty="0">
              <a:latin typeface="+mj-lt"/>
            </a:endParaRPr>
          </a:p>
          <a:p>
            <a:pPr algn="just"/>
            <a:r>
              <a:rPr lang="fr-FR" sz="1400" dirty="0">
                <a:latin typeface="+mj-lt"/>
              </a:rPr>
              <a:t>Elle est u</a:t>
            </a:r>
            <a:r>
              <a:rPr lang="fr-FR" sz="1400" dirty="0">
                <a:effectLst/>
                <a:latin typeface="+mj-lt"/>
                <a:ea typeface="Calibri" panose="020F0502020204030204" pitchFamily="34" charset="0"/>
                <a:cs typeface="Times New Roman" panose="02020603050405020304" pitchFamily="18" charset="0"/>
              </a:rPr>
              <a:t>tilisée pour la réduction de dimensions et </a:t>
            </a:r>
            <a:r>
              <a:rPr lang="fr-FR" sz="1400" kern="100" dirty="0">
                <a:effectLst/>
                <a:latin typeface="+mj-lt"/>
                <a:ea typeface="Calibri" panose="020F0502020204030204" pitchFamily="34" charset="0"/>
                <a:cs typeface="Times New Roman" panose="02020603050405020304" pitchFamily="18" charset="0"/>
              </a:rPr>
              <a:t>permet d’approcher un nuage de points X, inaccessible graphiquement, par un autre nuage de points Y qui, lui, est représentable sur deux ou trois axes sans trop déformer le nuage initial X.</a:t>
            </a:r>
          </a:p>
          <a:p>
            <a:pPr algn="just"/>
            <a:endParaRPr lang="fr-FR" sz="1200" kern="100" dirty="0">
              <a:latin typeface="+mj-lt"/>
              <a:ea typeface="Calibri" panose="020F0502020204030204" pitchFamily="34" charset="0"/>
              <a:cs typeface="Times New Roman" panose="02020603050405020304" pitchFamily="18" charset="0"/>
            </a:endParaRPr>
          </a:p>
          <a:p>
            <a:pPr algn="just"/>
            <a:endParaRPr lang="fr-FR" sz="1800" kern="100" dirty="0">
              <a:effectLst/>
              <a:latin typeface="+mj-lt"/>
              <a:ea typeface="Calibri" panose="020F0502020204030204" pitchFamily="34" charset="0"/>
              <a:cs typeface="Times New Roman" panose="02020603050405020304" pitchFamily="18" charset="0"/>
            </a:endParaRPr>
          </a:p>
          <a:p>
            <a:pPr algn="just"/>
            <a:endParaRPr lang="fr-FR" kern="100" dirty="0">
              <a:latin typeface="+mj-lt"/>
              <a:ea typeface="Calibri" panose="020F0502020204030204" pitchFamily="34" charset="0"/>
              <a:cs typeface="Times New Roman" panose="02020603050405020304" pitchFamily="18" charset="0"/>
            </a:endParaRPr>
          </a:p>
          <a:p>
            <a:pPr algn="just"/>
            <a:endParaRPr lang="fr-FR" sz="1800" kern="100" dirty="0">
              <a:effectLst/>
              <a:latin typeface="+mj-lt"/>
              <a:ea typeface="Calibri" panose="020F0502020204030204" pitchFamily="34" charset="0"/>
              <a:cs typeface="Times New Roman" panose="02020603050405020304" pitchFamily="18" charset="0"/>
            </a:endParaRPr>
          </a:p>
        </p:txBody>
      </p:sp>
      <p:pic>
        <p:nvPicPr>
          <p:cNvPr id="9" name="Image 8">
            <a:extLst>
              <a:ext uri="{FF2B5EF4-FFF2-40B4-BE49-F238E27FC236}">
                <a16:creationId xmlns:a16="http://schemas.microsoft.com/office/drawing/2014/main" id="{9081FF05-2C51-9E03-D83B-4E1A368C6994}"/>
              </a:ext>
            </a:extLst>
          </p:cNvPr>
          <p:cNvPicPr>
            <a:picLocks noChangeAspect="1"/>
          </p:cNvPicPr>
          <p:nvPr/>
        </p:nvPicPr>
        <p:blipFill rotWithShape="1">
          <a:blip r:embed="rId2"/>
          <a:srcRect l="17573" t="32810" r="46618" b="5752"/>
          <a:stretch/>
        </p:blipFill>
        <p:spPr>
          <a:xfrm>
            <a:off x="4581805" y="2579559"/>
            <a:ext cx="4284569" cy="4135006"/>
          </a:xfrm>
          <a:prstGeom prst="rect">
            <a:avLst/>
          </a:prstGeom>
        </p:spPr>
      </p:pic>
      <p:sp>
        <p:nvSpPr>
          <p:cNvPr id="11" name="ZoneTexte 10">
            <a:extLst>
              <a:ext uri="{FF2B5EF4-FFF2-40B4-BE49-F238E27FC236}">
                <a16:creationId xmlns:a16="http://schemas.microsoft.com/office/drawing/2014/main" id="{E82FD4CD-121F-A309-D8E9-8FE7ECA58997}"/>
              </a:ext>
            </a:extLst>
          </p:cNvPr>
          <p:cNvSpPr txBox="1"/>
          <p:nvPr/>
        </p:nvSpPr>
        <p:spPr>
          <a:xfrm>
            <a:off x="749394" y="3244335"/>
            <a:ext cx="3003176" cy="584775"/>
          </a:xfrm>
          <a:prstGeom prst="rect">
            <a:avLst/>
          </a:prstGeom>
          <a:noFill/>
        </p:spPr>
        <p:txBody>
          <a:bodyPr wrap="square">
            <a:spAutoFit/>
          </a:bodyPr>
          <a:lstStyle/>
          <a:p>
            <a:pPr algn="ctr"/>
            <a:r>
              <a:rPr lang="fr-FR" sz="1600" b="1" i="1" dirty="0"/>
              <a:t>Détermination du nombre de facteurs pertinents</a:t>
            </a:r>
          </a:p>
        </p:txBody>
      </p:sp>
      <p:sp>
        <p:nvSpPr>
          <p:cNvPr id="13" name="ZoneTexte 12">
            <a:extLst>
              <a:ext uri="{FF2B5EF4-FFF2-40B4-BE49-F238E27FC236}">
                <a16:creationId xmlns:a16="http://schemas.microsoft.com/office/drawing/2014/main" id="{A5B22F3C-17DA-8A61-815C-41CB545960E9}"/>
              </a:ext>
            </a:extLst>
          </p:cNvPr>
          <p:cNvSpPr txBox="1"/>
          <p:nvPr/>
        </p:nvSpPr>
        <p:spPr>
          <a:xfrm>
            <a:off x="650440" y="4180210"/>
            <a:ext cx="3683435" cy="1384995"/>
          </a:xfrm>
          <a:prstGeom prst="rect">
            <a:avLst/>
          </a:prstGeom>
          <a:noFill/>
        </p:spPr>
        <p:txBody>
          <a:bodyPr wrap="square">
            <a:spAutoFit/>
          </a:bodyPr>
          <a:lstStyle/>
          <a:p>
            <a:pPr algn="just"/>
            <a:r>
              <a:rPr lang="fr-FR" sz="1400" dirty="0"/>
              <a:t>Cette courbe est intéressante puisqu’elle permet de renforcer notre compréhension de l’ACP. Elle montre clairement que la quantité de l’inertie expliquée est nettement plus importante sur les trois premiers axes que sur les derniers.</a:t>
            </a:r>
          </a:p>
        </p:txBody>
      </p:sp>
    </p:spTree>
    <p:extLst>
      <p:ext uri="{BB962C8B-B14F-4D97-AF65-F5344CB8AC3E}">
        <p14:creationId xmlns:p14="http://schemas.microsoft.com/office/powerpoint/2010/main" val="213447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A330E853-9453-08AE-A320-199457FB2A6A}"/>
              </a:ext>
            </a:extLst>
          </p:cNvPr>
          <p:cNvPicPr>
            <a:picLocks noGrp="1" noChangeAspect="1"/>
          </p:cNvPicPr>
          <p:nvPr>
            <p:ph idx="1"/>
          </p:nvPr>
        </p:nvPicPr>
        <p:blipFill rotWithShape="1">
          <a:blip r:embed="rId2"/>
          <a:srcRect l="15434" t="32679" r="39981" b="5480"/>
          <a:stretch/>
        </p:blipFill>
        <p:spPr>
          <a:xfrm>
            <a:off x="609600" y="532545"/>
            <a:ext cx="5105400" cy="3983159"/>
          </a:xfrm>
        </p:spPr>
      </p:pic>
      <p:sp>
        <p:nvSpPr>
          <p:cNvPr id="10" name="ZoneTexte 9">
            <a:extLst>
              <a:ext uri="{FF2B5EF4-FFF2-40B4-BE49-F238E27FC236}">
                <a16:creationId xmlns:a16="http://schemas.microsoft.com/office/drawing/2014/main" id="{2AB0867A-D605-FB41-97F5-DA296C63ACDA}"/>
              </a:ext>
            </a:extLst>
          </p:cNvPr>
          <p:cNvSpPr txBox="1"/>
          <p:nvPr/>
        </p:nvSpPr>
        <p:spPr>
          <a:xfrm>
            <a:off x="457200" y="4667250"/>
            <a:ext cx="9591675" cy="1754326"/>
          </a:xfrm>
          <a:prstGeom prst="rect">
            <a:avLst/>
          </a:prstGeom>
          <a:noFill/>
        </p:spPr>
        <p:txBody>
          <a:bodyPr wrap="square">
            <a:spAutoFit/>
          </a:bodyPr>
          <a:lstStyle/>
          <a:p>
            <a:r>
              <a:rPr lang="fr-FR" dirty="0"/>
              <a:t>Ces résultats montrent que :</a:t>
            </a:r>
          </a:p>
          <a:p>
            <a:pPr marL="285750" indent="-285750">
              <a:buFont typeface="Wingdings" panose="05000000000000000000" pitchFamily="2" charset="2"/>
              <a:buChar char="§"/>
            </a:pPr>
            <a:r>
              <a:rPr lang="fr-FR" dirty="0"/>
              <a:t>le premier axe explique à lui tout seul 35,65 % de l'inertie totale,</a:t>
            </a:r>
          </a:p>
          <a:p>
            <a:pPr marL="285750" indent="-285750">
              <a:buFont typeface="Wingdings" panose="05000000000000000000" pitchFamily="2" charset="2"/>
              <a:buChar char="§"/>
            </a:pPr>
            <a:r>
              <a:rPr lang="fr-FR" dirty="0"/>
              <a:t>le deuxième axe explique à lui tout seul 23,79 % de l'inertie totale,</a:t>
            </a:r>
          </a:p>
          <a:p>
            <a:pPr marL="285750" indent="-285750">
              <a:buFont typeface="Wingdings" panose="05000000000000000000" pitchFamily="2" charset="2"/>
              <a:buChar char="§"/>
            </a:pPr>
            <a:r>
              <a:rPr lang="fr-FR" dirty="0"/>
              <a:t>le troisième axe explique à lui tout seul 11,09 % de l'inertie totale,</a:t>
            </a:r>
          </a:p>
          <a:p>
            <a:pPr marL="285750" indent="-285750">
              <a:buFont typeface="Wingdings" panose="05000000000000000000" pitchFamily="2" charset="2"/>
              <a:buChar char="§"/>
            </a:pPr>
            <a:r>
              <a:rPr lang="fr-FR" dirty="0"/>
              <a:t>le quatrième axe explique à lui tout seul 9,55 % de l'inertie totale, et ainsi de suite.</a:t>
            </a:r>
          </a:p>
          <a:p>
            <a:endParaRPr lang="fr-FR" dirty="0"/>
          </a:p>
        </p:txBody>
      </p:sp>
      <p:sp>
        <p:nvSpPr>
          <p:cNvPr id="2" name="ZoneTexte 1">
            <a:extLst>
              <a:ext uri="{FF2B5EF4-FFF2-40B4-BE49-F238E27FC236}">
                <a16:creationId xmlns:a16="http://schemas.microsoft.com/office/drawing/2014/main" id="{E7B28770-3BD0-13B4-D9F3-A6708E86FEB8}"/>
              </a:ext>
            </a:extLst>
          </p:cNvPr>
          <p:cNvSpPr txBox="1"/>
          <p:nvPr/>
        </p:nvSpPr>
        <p:spPr>
          <a:xfrm>
            <a:off x="5208495" y="1676400"/>
            <a:ext cx="4688540" cy="1754326"/>
          </a:xfrm>
          <a:prstGeom prst="rect">
            <a:avLst/>
          </a:prstGeom>
          <a:noFill/>
          <a:ln>
            <a:solidFill>
              <a:srgbClr val="C00000"/>
            </a:solidFill>
          </a:ln>
        </p:spPr>
        <p:txBody>
          <a:bodyPr wrap="square" rtlCol="0">
            <a:spAutoFit/>
          </a:bodyPr>
          <a:lstStyle/>
          <a:p>
            <a:pPr algn="just"/>
            <a:r>
              <a:rPr lang="fr-FR"/>
              <a:t>Cette courbe permet d’affirmer visuellement que le plan formé par les quatre premiers axes explique environ 80 % de l’inertie totale et que l’hyperplan formé par les cinq premiers axes explique à lui seul un peu plus de 87 % de l’inertie totale.</a:t>
            </a:r>
          </a:p>
        </p:txBody>
      </p:sp>
    </p:spTree>
    <p:extLst>
      <p:ext uri="{BB962C8B-B14F-4D97-AF65-F5344CB8AC3E}">
        <p14:creationId xmlns:p14="http://schemas.microsoft.com/office/powerpoint/2010/main" val="102496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AB4540-1410-BEB1-C7A1-9316109F08BD}"/>
              </a:ext>
            </a:extLst>
          </p:cNvPr>
          <p:cNvSpPr>
            <a:spLocks noGrp="1"/>
          </p:cNvSpPr>
          <p:nvPr>
            <p:ph type="title"/>
          </p:nvPr>
        </p:nvSpPr>
        <p:spPr>
          <a:xfrm>
            <a:off x="676804" y="285750"/>
            <a:ext cx="8596668" cy="809625"/>
          </a:xfrm>
        </p:spPr>
        <p:txBody>
          <a:bodyPr/>
          <a:lstStyle/>
          <a:p>
            <a:r>
              <a:rPr lang="fr-FR" dirty="0"/>
              <a:t>Cercles des corrélations et projections</a:t>
            </a:r>
          </a:p>
        </p:txBody>
      </p:sp>
      <p:sp>
        <p:nvSpPr>
          <p:cNvPr id="3" name="Espace réservé du contenu 2">
            <a:extLst>
              <a:ext uri="{FF2B5EF4-FFF2-40B4-BE49-F238E27FC236}">
                <a16:creationId xmlns:a16="http://schemas.microsoft.com/office/drawing/2014/main" id="{C4FF9B03-8788-C570-B114-DC1E709A6415}"/>
              </a:ext>
            </a:extLst>
          </p:cNvPr>
          <p:cNvSpPr>
            <a:spLocks noGrp="1"/>
          </p:cNvSpPr>
          <p:nvPr>
            <p:ph idx="1"/>
          </p:nvPr>
        </p:nvSpPr>
        <p:spPr>
          <a:xfrm>
            <a:off x="591079" y="1440988"/>
            <a:ext cx="8596668" cy="5131262"/>
          </a:xfrm>
        </p:spPr>
        <p:txBody>
          <a:bodyPr>
            <a:normAutofit/>
          </a:bodyPr>
          <a:lstStyle/>
          <a:p>
            <a:pPr algn="just"/>
            <a:r>
              <a:rPr lang="fr-FR" dirty="0"/>
              <a:t>Pour analyser le lien entre nos nouvelles dimensions synthétiques et les dimensions originales, on utilise le cercle des corrélations,</a:t>
            </a:r>
          </a:p>
          <a:p>
            <a:pPr algn="just"/>
            <a:r>
              <a:rPr lang="fr-FR" dirty="0"/>
              <a:t>L’axe des abscisses représente le premier axe d'inertie. L’axe des ordonnées représente F2,</a:t>
            </a:r>
          </a:p>
          <a:p>
            <a:pPr algn="just"/>
            <a:r>
              <a:rPr lang="fr-FR" dirty="0"/>
              <a:t>À l’intérieur du cercle, il y a des flèches qui partent du centre. Elles sont plus ou moins grandes, et peuvent aller jusqu’à toucher le cercle, sans jamais le dépasser,</a:t>
            </a:r>
          </a:p>
          <a:p>
            <a:pPr algn="just"/>
            <a:r>
              <a:rPr lang="fr-FR" dirty="0"/>
              <a:t>Une flèche qui est petite sur le premier plan factoriel, cela signifie qu’elle est faiblement corrélée à la première composante principale F1, et faiblement corrélée aussi à F2. Mais elle peut très bien l’être à F3, F4, F5, etc.</a:t>
            </a:r>
          </a:p>
          <a:p>
            <a:pPr algn="just"/>
            <a:r>
              <a:rPr lang="fr-FR" dirty="0"/>
              <a:t>Ainsi, il est préférable de n’</a:t>
            </a:r>
            <a:r>
              <a:rPr lang="fr-FR" b="1" dirty="0"/>
              <a:t>interpréter que les flèches les plus longues</a:t>
            </a:r>
            <a:r>
              <a:rPr lang="fr-FR" dirty="0"/>
              <a:t>, car les flèches les plus petites correspondent à des variables dites « mal représentées » sur le premier plan factoriel.</a:t>
            </a:r>
          </a:p>
          <a:p>
            <a:endParaRPr lang="fr-FR" dirty="0"/>
          </a:p>
          <a:p>
            <a:endParaRPr lang="fr-FR" dirty="0"/>
          </a:p>
        </p:txBody>
      </p:sp>
    </p:spTree>
    <p:extLst>
      <p:ext uri="{BB962C8B-B14F-4D97-AF65-F5344CB8AC3E}">
        <p14:creationId xmlns:p14="http://schemas.microsoft.com/office/powerpoint/2010/main" val="3005734993"/>
      </p:ext>
    </p:extLst>
  </p:cSld>
  <p:clrMapOvr>
    <a:masterClrMapping/>
  </p:clrMapOvr>
</p:sld>
</file>

<file path=ppt/theme/theme1.xml><?xml version="1.0" encoding="utf-8"?>
<a:theme xmlns:a="http://schemas.openxmlformats.org/drawingml/2006/main" name="Facette">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0</TotalTime>
  <Words>2251</Words>
  <Application>Microsoft Office PowerPoint</Application>
  <PresentationFormat>Grand écran</PresentationFormat>
  <Paragraphs>140</Paragraphs>
  <Slides>20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20</vt:i4>
      </vt:variant>
    </vt:vector>
  </HeadingPairs>
  <TitlesOfParts>
    <vt:vector size="25" baseType="lpstr">
      <vt:lpstr>Arial</vt:lpstr>
      <vt:lpstr>Trebuchet MS</vt:lpstr>
      <vt:lpstr>Wingdings</vt:lpstr>
      <vt:lpstr>Wingdings 3</vt:lpstr>
      <vt:lpstr>Facette</vt:lpstr>
      <vt:lpstr>Etude de marché </vt:lpstr>
      <vt:lpstr>Contexte </vt:lpstr>
      <vt:lpstr>Choix des indicateurs</vt:lpstr>
      <vt:lpstr>Préparation, nettoyage et analyse exploratoire des données avec Jupyter Notebook</vt:lpstr>
      <vt:lpstr>Data frame « df_final »</vt:lpstr>
      <vt:lpstr>Identification des outliers sur l’indicateur Nombre d’habitants</vt:lpstr>
      <vt:lpstr>I- Analyse en Composantes  Principales (ACP)</vt:lpstr>
      <vt:lpstr>Présentation PowerPoint</vt:lpstr>
      <vt:lpstr>Cercles des corrélations et projections</vt:lpstr>
      <vt:lpstr>Présentation PowerPoint</vt:lpstr>
      <vt:lpstr>Classification ascendante hiérarchique (CAH)</vt:lpstr>
      <vt:lpstr>Dendogramme hiérarchique</vt:lpstr>
      <vt:lpstr>Comparaison des groupes par boxplot</vt:lpstr>
      <vt:lpstr>Présentation PowerPoint</vt:lpstr>
      <vt:lpstr>Heatmap</vt:lpstr>
      <vt:lpstr>Méthode des k-means</vt:lpstr>
      <vt:lpstr>Comparaison des groupes par boxplot</vt:lpstr>
      <vt:lpstr>Présentation PowerPoint</vt:lpstr>
      <vt:lpstr>Heatmap</vt:lpstr>
      <vt:lpstr>Liste des pays envisagés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Etude de marché</dc:title>
  <dc:creator>Charlotte Thiébault</dc:creator>
  <cp:lastModifiedBy>Charlotte Thiébault</cp:lastModifiedBy>
  <cp:revision>48</cp:revision>
  <dcterms:created xsi:type="dcterms:W3CDTF">2023-03-17T07:44:14Z</dcterms:created>
  <dcterms:modified xsi:type="dcterms:W3CDTF">2023-04-03T07:23:57Z</dcterms:modified>
</cp:coreProperties>
</file>